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style6.xml" ContentType="application/vnd.ms-office.chartstyl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34" r:id="rId2"/>
    <p:sldId id="457" r:id="rId3"/>
    <p:sldId id="462" r:id="rId4"/>
    <p:sldId id="464" r:id="rId5"/>
    <p:sldId id="461" r:id="rId6"/>
    <p:sldId id="466" r:id="rId7"/>
    <p:sldId id="467" r:id="rId8"/>
    <p:sldId id="468" r:id="rId9"/>
    <p:sldId id="465" r:id="rId10"/>
    <p:sldId id="458" r:id="rId11"/>
    <p:sldId id="459" r:id="rId12"/>
    <p:sldId id="469" r:id="rId13"/>
    <p:sldId id="470" r:id="rId14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124596F-4955-4E19-99CC-4386A79266BA}">
          <p14:sldIdLst>
            <p14:sldId id="334"/>
            <p14:sldId id="457"/>
            <p14:sldId id="424"/>
            <p14:sldId id="462"/>
            <p14:sldId id="464"/>
            <p14:sldId id="461"/>
            <p14:sldId id="435"/>
            <p14:sldId id="465"/>
            <p14:sldId id="458"/>
            <p14:sldId id="459"/>
            <p14:sldId id="386"/>
          </p14:sldIdLst>
        </p14:section>
        <p14:section name="Раздел без заголовка" id="{259E5AA2-262B-4769-A7D7-A025AD8C646D}">
          <p14:sldIdLst/>
        </p14:section>
      </p14:sectionLst>
    </p:ext>
    <p:ext uri="{EFAFB233-063F-42B5-8137-9DF3F51BA10A}">
      <p15:sldGuideLst xmlns:p15="http://schemas.microsoft.com/office/powerpoint/2012/main" xmlns="">
        <p15:guide id="1" pos="4180" userDrawn="1">
          <p15:clr>
            <a:srgbClr val="A4A3A4"/>
          </p15:clr>
        </p15:guide>
        <p15:guide id="2" orient="horz" pos="2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45926"/>
    <a:srgbClr val="EBDAC0"/>
    <a:srgbClr val="D64125"/>
    <a:srgbClr val="FE5D23"/>
    <a:srgbClr val="EAD9C0"/>
    <a:srgbClr val="85B4D7"/>
    <a:srgbClr val="4C75AB"/>
    <a:srgbClr val="B5A48D"/>
    <a:srgbClr val="B62705"/>
    <a:srgbClr val="CEEA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2" autoAdjust="0"/>
    <p:restoredTop sz="95385" autoAdjust="0"/>
  </p:normalViewPr>
  <p:slideViewPr>
    <p:cSldViewPr snapToGrid="0" snapToObjects="1">
      <p:cViewPr varScale="1">
        <p:scale>
          <a:sx n="47" d="100"/>
          <a:sy n="47" d="100"/>
        </p:scale>
        <p:origin x="-882" y="-102"/>
      </p:cViewPr>
      <p:guideLst>
        <p:guide orient="horz" pos="2205"/>
        <p:guide pos="41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gutareva\Documents\&#1087;&#1088;&#1077;&#1079;&#1077;&#1085;&#1090;&#1072;&#1094;&#1080;&#1103;%20&#1040;&#1089;&#1089;&#1086;&#1094;&#1080;&#1072;&#1094;&#1080;&#1103;%20&#1056;&#1086;&#1089;&#1089;&#1080;&#1103;%202018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utareva\Documents\&#1055;&#1088;&#1077;&#1079;&#1077;&#1085;&#1090;&#1072;&#1094;&#1080;&#1103;%20&#1040;&#1059;%20300918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gutareva\Documents\&#1055;&#1088;&#1077;&#1079;&#1077;&#1085;&#1090;&#1072;&#1094;&#1080;&#1103;%20&#1040;&#1059;%203009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tareva\Documents\&#1055;&#1088;&#1077;&#1079;&#1077;&#1085;&#1090;&#1072;&#1094;&#1080;&#1103;%20&#1040;&#1059;%2030091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tareva\Documents\&#1055;&#1088;&#1077;&#1079;&#1077;&#1085;&#1090;&#1072;&#1094;&#1080;&#1103;%20&#1040;&#1059;%20300918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gutareva\Documents\&#1089;&#1091;&#1073;&#1089;&#1080;&#1076;&#1080;&#1072;&#1088;&#1085;&#1072;&#1103;%20&#1086;&#1090;&#1074;&#1077;&#1090;&#1089;&#1090;&#1074;&#1077;&#1085;&#1085;&#1086;&#1089;&#1090;&#1100;%20&#1076;&#1083;&#1103;%20&#1087;&#1088;&#1077;&#1079;&#1077;&#1085;&#1090;&#1072;&#1094;&#1080;&#1080;%20&#1089;&#1077;&#1085;&#1090;&#1103;&#1073;&#1088;&#1100;%2018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gutareva\Documents\&#1089;&#1091;&#1073;&#1089;&#1080;&#1076;&#1080;&#1072;&#1088;&#1085;&#1072;&#1103;%20&#1086;&#1090;&#1074;&#1077;&#1090;&#1089;&#1090;&#1074;&#1077;&#1085;&#1085;&#1086;&#1089;&#1090;&#1100;%20&#1076;&#1083;&#1103;%20&#1087;&#1088;&#1077;&#1079;&#1077;&#1085;&#1090;&#1072;&#1094;&#1080;&#1080;%20&#1089;&#1077;&#1085;&#1090;&#1103;&#1073;&#1088;&#1100;%2018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tareva\Documents\&#1087;&#1088;&#1077;&#1079;&#1077;&#1085;&#1090;&#1072;&#1094;&#1080;&#1103;%20&#1040;&#1089;&#1089;&#1086;&#1094;&#1080;&#1072;&#1094;&#1080;&#1103;%20&#1056;&#1086;&#1089;&#1089;&#1080;&#1103;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6856460045675739E-2"/>
          <c:y val="4.0703786670048828E-2"/>
          <c:w val="0.87785983750808128"/>
          <c:h val="0.61420895328803404"/>
        </c:manualLayout>
      </c:layout>
      <c:barChart>
        <c:barDir val="col"/>
        <c:grouping val="clustered"/>
        <c:ser>
          <c:idx val="1"/>
          <c:order val="0"/>
          <c:tx>
            <c:strRef>
              <c:f>'количество количество процедур'!$C$1</c:f>
              <c:strCache>
                <c:ptCount val="1"/>
                <c:pt idx="0">
                  <c:v>Количество решений о введении конкурсного производства (юр.лица)</c:v>
                </c:pt>
              </c:strCache>
            </c:strRef>
          </c:tx>
          <c:spPr>
            <a:solidFill>
              <a:srgbClr val="85B4D7"/>
            </a:solidFill>
            <a:ln>
              <a:noFill/>
            </a:ln>
            <a:effectLst/>
          </c:spPr>
          <c:dLbls>
            <c:dLbl>
              <c:idx val="5"/>
              <c:layout>
                <c:manualLayout>
                  <c:x val="-1.0689888758754375E-2"/>
                  <c:y val="-5.279527054146545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644-4E91-8828-8366663225C7}"/>
                </c:ext>
              </c:extLst>
            </c:dLbl>
            <c:dLbl>
              <c:idx val="6"/>
              <c:layout>
                <c:manualLayout>
                  <c:x val="-1.0689888758754375E-2"/>
                  <c:y val="-5.279527054146545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644-4E91-8828-8366663225C7}"/>
                </c:ext>
              </c:extLst>
            </c:dLbl>
            <c:dLbl>
              <c:idx val="7"/>
              <c:layout>
                <c:manualLayout>
                  <c:x val="-4.8699502785747558E-3"/>
                  <c:y val="-5.279527054146545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644-4E91-8828-8366663225C7}"/>
                </c:ext>
              </c:extLst>
            </c:dLbl>
            <c:numFmt formatCode="#,##0" sourceLinked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'количество количество процедур'!$A$2:$A$9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янв-сен.18</c:v>
                </c:pt>
              </c:strCache>
            </c:strRef>
          </c:cat>
          <c:val>
            <c:numRef>
              <c:f>'количество количество процедур'!$C$2:$C$9</c:f>
              <c:numCache>
                <c:formatCode>0</c:formatCode>
                <c:ptCount val="8"/>
                <c:pt idx="0">
                  <c:v>6650</c:v>
                </c:pt>
                <c:pt idx="1">
                  <c:v>10040</c:v>
                </c:pt>
                <c:pt idx="2">
                  <c:v>10762</c:v>
                </c:pt>
                <c:pt idx="3">
                  <c:v>12923</c:v>
                </c:pt>
                <c:pt idx="4">
                  <c:v>13044</c:v>
                </c:pt>
                <c:pt idx="5">
                  <c:v>12549</c:v>
                </c:pt>
                <c:pt idx="6">
                  <c:v>13541</c:v>
                </c:pt>
                <c:pt idx="7">
                  <c:v>9680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FB-4D95-9BBA-58E1D6FF804B}"/>
            </c:ext>
          </c:extLst>
        </c:ser>
        <c:ser>
          <c:idx val="0"/>
          <c:order val="1"/>
          <c:tx>
            <c:strRef>
              <c:f>'количество количество процедур'!$D$1</c:f>
              <c:strCache>
                <c:ptCount val="1"/>
                <c:pt idx="0">
                  <c:v>Количество решений о введении реализации имущества (физ.лица и ИП)</c:v>
                </c:pt>
              </c:strCache>
            </c:strRef>
          </c:tx>
          <c:spPr>
            <a:solidFill>
              <a:srgbClr val="E45926"/>
            </a:solidFill>
            <a:ln>
              <a:noFill/>
            </a:ln>
            <a:effectLst/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644-4E91-8828-8366663225C7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44-4E91-8828-8366663225C7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44-4E91-8828-8366663225C7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44-4E91-8828-8366663225C7}"/>
                </c:ext>
              </c:extLst>
            </c:dLbl>
            <c:numFmt formatCode="#,##0" sourceLinked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'количество количество процедур'!$A$2:$A$9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янв-сен.18</c:v>
                </c:pt>
              </c:strCache>
            </c:strRef>
          </c:cat>
          <c:val>
            <c:numRef>
              <c:f>'количество количество процедур'!$D$2:$D$9</c:f>
              <c:numCache>
                <c:formatCode>General</c:formatCode>
                <c:ptCount val="8"/>
                <c:pt idx="4" formatCode="0">
                  <c:v>870</c:v>
                </c:pt>
                <c:pt idx="5" formatCode="0">
                  <c:v>19574</c:v>
                </c:pt>
                <c:pt idx="6" formatCode="0">
                  <c:v>29827</c:v>
                </c:pt>
                <c:pt idx="7" formatCode="0">
                  <c:v>30369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644-4E91-8828-8366663225C7}"/>
            </c:ext>
          </c:extLst>
        </c:ser>
        <c:gapWidth val="46"/>
        <c:axId val="52728192"/>
        <c:axId val="52729728"/>
      </c:barChart>
      <c:catAx>
        <c:axId val="5272819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 w="952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729728"/>
        <c:crosses val="autoZero"/>
        <c:auto val="1"/>
        <c:lblAlgn val="ctr"/>
        <c:lblOffset val="100"/>
        <c:noMultiLvlLbl val="1"/>
      </c:catAx>
      <c:valAx>
        <c:axId val="52729728"/>
        <c:scaling>
          <c:orientation val="minMax"/>
        </c:scaling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72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794235353566599E-2"/>
          <c:y val="0.77226344341147279"/>
          <c:w val="0.88029746883448534"/>
          <c:h val="0.2270471002405511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 b="1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811689637021842"/>
          <c:y val="0.12181897530479555"/>
          <c:w val="0.87369752326772465"/>
          <c:h val="0.73315292782180252"/>
        </c:manualLayout>
      </c:layout>
      <c:barChart>
        <c:barDir val="col"/>
        <c:grouping val="clustered"/>
        <c:ser>
          <c:idx val="0"/>
          <c:order val="0"/>
          <c:tx>
            <c:strRef>
              <c:f>'среднее 1'!$B$2</c:f>
              <c:strCache>
                <c:ptCount val="1"/>
                <c:pt idx="0">
                  <c:v>янв-сен.17</c:v>
                </c:pt>
              </c:strCache>
            </c:strRef>
          </c:tx>
          <c:spPr>
            <a:solidFill>
              <a:srgbClr val="85B4D7"/>
            </a:solidFill>
            <a:ln>
              <a:noFill/>
            </a:ln>
            <a:effectLst/>
          </c:spPr>
          <c:dLbls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'среднее 1'!$A$3:$A$6</c:f>
              <c:strCache>
                <c:ptCount val="4"/>
                <c:pt idx="0">
                  <c:v>Включено требований</c:v>
                </c:pt>
                <c:pt idx="1">
                  <c:v>Инвентаризация имущества</c:v>
                </c:pt>
                <c:pt idx="2">
                  <c:v>Удовлетворено требований</c:v>
                </c:pt>
                <c:pt idx="3">
                  <c:v>Вознаграждение АУ и привлеченных лиц</c:v>
                </c:pt>
              </c:strCache>
            </c:strRef>
          </c:cat>
          <c:val>
            <c:numRef>
              <c:f>'среднее 1'!$B$3:$B$6</c:f>
              <c:numCache>
                <c:formatCode>#,##0</c:formatCode>
                <c:ptCount val="4"/>
                <c:pt idx="0">
                  <c:v>201980803.45725164</c:v>
                </c:pt>
                <c:pt idx="1">
                  <c:v>77804919.693428293</c:v>
                </c:pt>
                <c:pt idx="2">
                  <c:v>12800004.653564271</c:v>
                </c:pt>
                <c:pt idx="3">
                  <c:v>977453.86185972416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E7-47FA-9C9D-6B6941683B4C}"/>
            </c:ext>
          </c:extLst>
        </c:ser>
        <c:ser>
          <c:idx val="1"/>
          <c:order val="1"/>
          <c:tx>
            <c:strRef>
              <c:f>'среднее 1'!$C$2</c:f>
              <c:strCache>
                <c:ptCount val="1"/>
                <c:pt idx="0">
                  <c:v>янв-сен.18</c:v>
                </c:pt>
              </c:strCache>
            </c:strRef>
          </c:tx>
          <c:spPr>
            <a:solidFill>
              <a:srgbClr val="E45926"/>
            </a:solidFill>
            <a:ln>
              <a:noFill/>
            </a:ln>
            <a:effectLst/>
          </c:spPr>
          <c:dLbls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'среднее 1'!$A$3:$A$6</c:f>
              <c:strCache>
                <c:ptCount val="4"/>
                <c:pt idx="0">
                  <c:v>Включено требований</c:v>
                </c:pt>
                <c:pt idx="1">
                  <c:v>Инвентаризация имущества</c:v>
                </c:pt>
                <c:pt idx="2">
                  <c:v>Удовлетворено требований</c:v>
                </c:pt>
                <c:pt idx="3">
                  <c:v>Вознаграждение АУ и привлеченных лиц</c:v>
                </c:pt>
              </c:strCache>
            </c:strRef>
          </c:cat>
          <c:val>
            <c:numRef>
              <c:f>'среднее 1'!$C$3:$C$6</c:f>
              <c:numCache>
                <c:formatCode>#,##0</c:formatCode>
                <c:ptCount val="4"/>
                <c:pt idx="0">
                  <c:v>212115232.80466947</c:v>
                </c:pt>
                <c:pt idx="1">
                  <c:v>94209951.605169535</c:v>
                </c:pt>
                <c:pt idx="2">
                  <c:v>13481074.672366193</c:v>
                </c:pt>
                <c:pt idx="3">
                  <c:v>844613.35230738949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E7-47FA-9C9D-6B6941683B4C}"/>
            </c:ext>
          </c:extLst>
        </c:ser>
        <c:gapWidth val="36"/>
        <c:axId val="53113600"/>
        <c:axId val="53115136"/>
      </c:barChart>
      <c:catAx>
        <c:axId val="5311360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115136"/>
        <c:crosses val="autoZero"/>
        <c:auto val="1"/>
        <c:lblAlgn val="ctr"/>
        <c:lblOffset val="100"/>
        <c:noMultiLvlLbl val="1"/>
      </c:catAx>
      <c:valAx>
        <c:axId val="53115136"/>
        <c:scaling>
          <c:orientation val="minMax"/>
        </c:scaling>
        <c:axPos val="l"/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11360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0481464373569959E-2"/>
                <c:y val="1.958905271505422E-2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ru-RU" sz="1800" b="0" dirty="0"/>
                    <a:t>Тысяч рублей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439365781869423"/>
          <c:y val="0.16250596329189221"/>
          <c:w val="0.40681082698519028"/>
          <c:h val="0.1597506448316776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811689637021842"/>
          <c:y val="0.12181897530479555"/>
          <c:w val="0.87369752326772465"/>
          <c:h val="0.73315292782180252"/>
        </c:manualLayout>
      </c:layout>
      <c:barChart>
        <c:barDir val="col"/>
        <c:grouping val="clustered"/>
        <c:ser>
          <c:idx val="0"/>
          <c:order val="0"/>
          <c:tx>
            <c:strRef>
              <c:f>'среднее 1'!$B$13</c:f>
              <c:strCache>
                <c:ptCount val="1"/>
                <c:pt idx="0">
                  <c:v>янв-сен.17</c:v>
                </c:pt>
              </c:strCache>
            </c:strRef>
          </c:tx>
          <c:spPr>
            <a:solidFill>
              <a:srgbClr val="85B4D7"/>
            </a:solidFill>
            <a:ln>
              <a:noFill/>
            </a:ln>
            <a:effectLst/>
          </c:spPr>
          <c:dLbls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'среднее 1'!$A$14:$A$17</c:f>
              <c:strCache>
                <c:ptCount val="4"/>
                <c:pt idx="0">
                  <c:v>Включено требований</c:v>
                </c:pt>
                <c:pt idx="1">
                  <c:v>Инвентаризация имущества</c:v>
                </c:pt>
                <c:pt idx="2">
                  <c:v>Удовлетворено требований</c:v>
                </c:pt>
                <c:pt idx="3">
                  <c:v>Вознаграждение АУ и привлеченных лиц</c:v>
                </c:pt>
              </c:strCache>
            </c:strRef>
          </c:cat>
          <c:val>
            <c:numRef>
              <c:f>'среднее 1'!$B$14:$B$17</c:f>
              <c:numCache>
                <c:formatCode>#,##0</c:formatCode>
                <c:ptCount val="4"/>
                <c:pt idx="0">
                  <c:v>19481082.837898448</c:v>
                </c:pt>
                <c:pt idx="1">
                  <c:v>234937.51099946944</c:v>
                </c:pt>
                <c:pt idx="2">
                  <c:v>158750.62330090231</c:v>
                </c:pt>
                <c:pt idx="3">
                  <c:v>12579.815604104009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E7-47FA-9C9D-6B6941683B4C}"/>
            </c:ext>
          </c:extLst>
        </c:ser>
        <c:ser>
          <c:idx val="1"/>
          <c:order val="1"/>
          <c:tx>
            <c:strRef>
              <c:f>'среднее 1'!$C$13</c:f>
              <c:strCache>
                <c:ptCount val="1"/>
                <c:pt idx="0">
                  <c:v>янв-сен.18</c:v>
                </c:pt>
              </c:strCache>
            </c:strRef>
          </c:tx>
          <c:spPr>
            <a:solidFill>
              <a:srgbClr val="E45926"/>
            </a:solidFill>
            <a:ln>
              <a:noFill/>
            </a:ln>
            <a:effectLst/>
          </c:spPr>
          <c:dLbls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'среднее 1'!$A$14:$A$17</c:f>
              <c:strCache>
                <c:ptCount val="4"/>
                <c:pt idx="0">
                  <c:v>Включено требований</c:v>
                </c:pt>
                <c:pt idx="1">
                  <c:v>Инвентаризация имущества</c:v>
                </c:pt>
                <c:pt idx="2">
                  <c:v>Удовлетворено требований</c:v>
                </c:pt>
                <c:pt idx="3">
                  <c:v>Вознаграждение АУ и привлеченных лиц</c:v>
                </c:pt>
              </c:strCache>
            </c:strRef>
          </c:cat>
          <c:val>
            <c:numRef>
              <c:f>'среднее 1'!$C$14:$C$17</c:f>
              <c:numCache>
                <c:formatCode>#,##0</c:formatCode>
                <c:ptCount val="4"/>
                <c:pt idx="0">
                  <c:v>55106761.565452397</c:v>
                </c:pt>
                <c:pt idx="1">
                  <c:v>574809.86976208643</c:v>
                </c:pt>
                <c:pt idx="2">
                  <c:v>401445.71142513759</c:v>
                </c:pt>
                <c:pt idx="3">
                  <c:v>21783.729266008559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E7-47FA-9C9D-6B6941683B4C}"/>
            </c:ext>
          </c:extLst>
        </c:ser>
        <c:gapWidth val="36"/>
        <c:axId val="53245056"/>
        <c:axId val="53246592"/>
      </c:barChart>
      <c:catAx>
        <c:axId val="5324505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246592"/>
        <c:crosses val="autoZero"/>
        <c:auto val="1"/>
        <c:lblAlgn val="ctr"/>
        <c:lblOffset val="100"/>
        <c:noMultiLvlLbl val="1"/>
      </c:catAx>
      <c:valAx>
        <c:axId val="53246592"/>
        <c:scaling>
          <c:orientation val="minMax"/>
        </c:scaling>
        <c:axPos val="l"/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245056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0481464373569959E-2"/>
                <c:y val="1.958905271505422E-2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ru-RU" sz="1800" b="0" dirty="0"/>
                    <a:t>Тысяч рублей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439365781869423"/>
          <c:y val="0.16250596329189221"/>
          <c:w val="0.40681082698519028"/>
          <c:h val="0.1597506448316776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9346209136651625E-2"/>
          <c:y val="4.1129051419465983E-2"/>
          <c:w val="0.9275370622432495"/>
          <c:h val="0.73566569612613331"/>
        </c:manualLayout>
      </c:layout>
      <c:barChart>
        <c:barDir val="col"/>
        <c:grouping val="clustered"/>
        <c:ser>
          <c:idx val="0"/>
          <c:order val="0"/>
          <c:tx>
            <c:strRef>
              <c:f>'вознаграждение-количество'!$B$1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EAD9C0"/>
            </a:solidFill>
            <a:ln>
              <a:noFill/>
            </a:ln>
            <a:effectLst/>
          </c:spPr>
          <c:dLbls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'вознаграждение-количество'!$A$2:$A$5</c:f>
              <c:strCache>
                <c:ptCount val="4"/>
                <c:pt idx="0">
                  <c:v>0 руб.</c:v>
                </c:pt>
                <c:pt idx="1">
                  <c:v>0-30 тыс. руб.</c:v>
                </c:pt>
                <c:pt idx="2">
                  <c:v>30-500 тыс. руб.</c:v>
                </c:pt>
                <c:pt idx="3">
                  <c:v>более 500 тыс. руб.</c:v>
                </c:pt>
              </c:strCache>
            </c:strRef>
          </c:cat>
          <c:val>
            <c:numRef>
              <c:f>'вознаграждение-количество'!$B$2:$B$5</c:f>
              <c:numCache>
                <c:formatCode>General</c:formatCode>
                <c:ptCount val="4"/>
                <c:pt idx="0">
                  <c:v>1929</c:v>
                </c:pt>
                <c:pt idx="1">
                  <c:v>2292</c:v>
                </c:pt>
                <c:pt idx="2">
                  <c:v>837</c:v>
                </c:pt>
                <c:pt idx="3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86-4021-B559-D41F3A1B082D}"/>
            </c:ext>
          </c:extLst>
        </c:ser>
        <c:ser>
          <c:idx val="1"/>
          <c:order val="1"/>
          <c:tx>
            <c:strRef>
              <c:f>'вознаграждение-количество'!$C$1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4C75AB"/>
            </a:solidFill>
            <a:ln>
              <a:noFill/>
            </a:ln>
            <a:effectLst/>
          </c:spPr>
          <c:dLbls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'вознаграждение-количество'!$A$2:$A$5</c:f>
              <c:strCache>
                <c:ptCount val="4"/>
                <c:pt idx="0">
                  <c:v>0 руб.</c:v>
                </c:pt>
                <c:pt idx="1">
                  <c:v>0-30 тыс. руб.</c:v>
                </c:pt>
                <c:pt idx="2">
                  <c:v>30-500 тыс. руб.</c:v>
                </c:pt>
                <c:pt idx="3">
                  <c:v>более 500 тыс. руб.</c:v>
                </c:pt>
              </c:strCache>
            </c:strRef>
          </c:cat>
          <c:val>
            <c:numRef>
              <c:f>'вознаграждение-количество'!$C$2:$C$5</c:f>
              <c:numCache>
                <c:formatCode>General</c:formatCode>
                <c:ptCount val="4"/>
                <c:pt idx="0">
                  <c:v>2334</c:v>
                </c:pt>
                <c:pt idx="1">
                  <c:v>2787</c:v>
                </c:pt>
                <c:pt idx="2">
                  <c:v>945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132-44A0-801A-1F5B7BEB9785}"/>
            </c:ext>
          </c:extLst>
        </c:ser>
        <c:ser>
          <c:idx val="2"/>
          <c:order val="2"/>
          <c:tx>
            <c:strRef>
              <c:f>'вознаграждение-количество'!$D$1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85B4D7"/>
            </a:solidFill>
            <a:ln>
              <a:noFill/>
            </a:ln>
            <a:effectLst/>
          </c:spPr>
          <c:dLbls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'вознаграждение-количество'!$A$2:$A$5</c:f>
              <c:strCache>
                <c:ptCount val="4"/>
                <c:pt idx="0">
                  <c:v>0 руб.</c:v>
                </c:pt>
                <c:pt idx="1">
                  <c:v>0-30 тыс. руб.</c:v>
                </c:pt>
                <c:pt idx="2">
                  <c:v>30-500 тыс. руб.</c:v>
                </c:pt>
                <c:pt idx="3">
                  <c:v>более 500 тыс. руб.</c:v>
                </c:pt>
              </c:strCache>
            </c:strRef>
          </c:cat>
          <c:val>
            <c:numRef>
              <c:f>'вознаграждение-количество'!$D$2:$D$5</c:f>
              <c:numCache>
                <c:formatCode>General</c:formatCode>
                <c:ptCount val="4"/>
                <c:pt idx="0">
                  <c:v>2400</c:v>
                </c:pt>
                <c:pt idx="1">
                  <c:v>3225</c:v>
                </c:pt>
                <c:pt idx="2">
                  <c:v>1086</c:v>
                </c:pt>
                <c:pt idx="3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132-44A0-801A-1F5B7BEB9785}"/>
            </c:ext>
          </c:extLst>
        </c:ser>
        <c:gapWidth val="36"/>
        <c:axId val="54664192"/>
        <c:axId val="54715136"/>
      </c:barChart>
      <c:catAx>
        <c:axId val="54664192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715136"/>
        <c:crosses val="autoZero"/>
        <c:auto val="1"/>
        <c:lblAlgn val="ctr"/>
        <c:lblOffset val="100"/>
        <c:noMultiLvlLbl val="1"/>
      </c:catAx>
      <c:valAx>
        <c:axId val="5471513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66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060141868952668"/>
          <c:y val="2.2268557299594607E-2"/>
          <c:w val="0.18831323794498694"/>
          <c:h val="0.2573599554724905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0429143961615781"/>
          <c:y val="4.1129051419465983E-2"/>
          <c:w val="0.79570856678703727"/>
          <c:h val="0.73566569612613331"/>
        </c:manualLayout>
      </c:layout>
      <c:barChart>
        <c:barDir val="col"/>
        <c:grouping val="clustered"/>
        <c:ser>
          <c:idx val="0"/>
          <c:order val="0"/>
          <c:tx>
            <c:strRef>
              <c:f>'вознаграждение-количество'!$B$8</c:f>
              <c:strCache>
                <c:ptCount val="1"/>
                <c:pt idx="0">
                  <c:v>янв-сен.17</c:v>
                </c:pt>
              </c:strCache>
            </c:strRef>
          </c:tx>
          <c:spPr>
            <a:solidFill>
              <a:srgbClr val="85B4D7"/>
            </a:solidFill>
            <a:ln>
              <a:noFill/>
            </a:ln>
            <a:effectLst/>
          </c:spPr>
          <c:dLbls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'вознаграждение-количество'!$A$9:$A$12</c:f>
              <c:strCache>
                <c:ptCount val="4"/>
                <c:pt idx="0">
                  <c:v>0 руб.</c:v>
                </c:pt>
                <c:pt idx="1">
                  <c:v>0-30 тыс. руб.</c:v>
                </c:pt>
                <c:pt idx="2">
                  <c:v>30-500 тыс. руб.</c:v>
                </c:pt>
                <c:pt idx="3">
                  <c:v>более 500 тыс. руб.</c:v>
                </c:pt>
              </c:strCache>
            </c:strRef>
          </c:cat>
          <c:val>
            <c:numRef>
              <c:f>'вознаграждение-количество'!$B$9:$B$12</c:f>
              <c:numCache>
                <c:formatCode>General</c:formatCode>
                <c:ptCount val="4"/>
                <c:pt idx="0">
                  <c:v>1683</c:v>
                </c:pt>
                <c:pt idx="1">
                  <c:v>2250</c:v>
                </c:pt>
                <c:pt idx="2">
                  <c:v>754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E7-47FA-9C9D-6B6941683B4C}"/>
            </c:ext>
          </c:extLst>
        </c:ser>
        <c:ser>
          <c:idx val="1"/>
          <c:order val="1"/>
          <c:tx>
            <c:strRef>
              <c:f>'вознаграждение-количество'!$C$8</c:f>
              <c:strCache>
                <c:ptCount val="1"/>
                <c:pt idx="0">
                  <c:v>янв-сен.18</c:v>
                </c:pt>
              </c:strCache>
            </c:strRef>
          </c:tx>
          <c:spPr>
            <a:solidFill>
              <a:srgbClr val="E45926"/>
            </a:solidFill>
            <a:ln>
              <a:noFill/>
            </a:ln>
            <a:effectLst/>
          </c:spPr>
          <c:dLbls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'вознаграждение-количество'!$A$9:$A$12</c:f>
              <c:strCache>
                <c:ptCount val="4"/>
                <c:pt idx="0">
                  <c:v>0 руб.</c:v>
                </c:pt>
                <c:pt idx="1">
                  <c:v>0-30 тыс. руб.</c:v>
                </c:pt>
                <c:pt idx="2">
                  <c:v>30-500 тыс. руб.</c:v>
                </c:pt>
                <c:pt idx="3">
                  <c:v>более 500 тыс. руб.</c:v>
                </c:pt>
              </c:strCache>
            </c:strRef>
          </c:cat>
          <c:val>
            <c:numRef>
              <c:f>'вознаграждение-количество'!$C$9:$C$12</c:f>
              <c:numCache>
                <c:formatCode>General</c:formatCode>
                <c:ptCount val="4"/>
                <c:pt idx="0">
                  <c:v>1883</c:v>
                </c:pt>
                <c:pt idx="1">
                  <c:v>2401</c:v>
                </c:pt>
                <c:pt idx="2">
                  <c:v>801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E7-47FA-9C9D-6B6941683B4C}"/>
            </c:ext>
          </c:extLst>
        </c:ser>
        <c:gapWidth val="36"/>
        <c:axId val="54774016"/>
        <c:axId val="54788096"/>
      </c:barChart>
      <c:catAx>
        <c:axId val="5477401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788096"/>
        <c:crosses val="autoZero"/>
        <c:auto val="1"/>
        <c:lblAlgn val="ctr"/>
        <c:lblOffset val="100"/>
        <c:noMultiLvlLbl val="1"/>
      </c:catAx>
      <c:valAx>
        <c:axId val="547880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77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439369744292534"/>
          <c:y val="2.2268557299594607E-2"/>
          <c:w val="0.40681082698519028"/>
          <c:h val="0.2156280537464430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6856460045675732E-2"/>
          <c:y val="4.0703786670048828E-2"/>
          <c:w val="0.87785983750808128"/>
          <c:h val="0.59309084507144716"/>
        </c:manualLayout>
      </c:layout>
      <c:barChart>
        <c:barDir val="col"/>
        <c:grouping val="clustered"/>
        <c:ser>
          <c:idx val="1"/>
          <c:order val="0"/>
          <c:tx>
            <c:strRef>
              <c:f>заявления!$A$13</c:f>
              <c:strCache>
                <c:ptCount val="1"/>
                <c:pt idx="0">
                  <c:v>Количество решений о признании должника банкротом и открытии конкурсного производства (компании)</c:v>
                </c:pt>
              </c:strCache>
            </c:strRef>
          </c:tx>
          <c:spPr>
            <a:solidFill>
              <a:srgbClr val="85B4D7"/>
            </a:solidFill>
            <a:ln>
              <a:noFill/>
            </a:ln>
            <a:effectLst/>
          </c:spPr>
          <c:cat>
            <c:strRef>
              <c:f>заявления!$B$12:$M$12</c:f>
              <c:strCache>
                <c:ptCount val="12"/>
                <c:pt idx="0">
                  <c:v>4 кв. 2015</c:v>
                </c:pt>
                <c:pt idx="1">
                  <c:v>1 кв. 2016</c:v>
                </c:pt>
                <c:pt idx="2">
                  <c:v>2 кв. 2016</c:v>
                </c:pt>
                <c:pt idx="3">
                  <c:v>3 кв. 2016</c:v>
                </c:pt>
                <c:pt idx="4">
                  <c:v>4 кв. 2016</c:v>
                </c:pt>
                <c:pt idx="5">
                  <c:v>1 кв. 2017</c:v>
                </c:pt>
                <c:pt idx="6">
                  <c:v>2 кв. 2017</c:v>
                </c:pt>
                <c:pt idx="7">
                  <c:v>3 кв. 2017</c:v>
                </c:pt>
                <c:pt idx="8">
                  <c:v>4 кв. 2017</c:v>
                </c:pt>
                <c:pt idx="9">
                  <c:v>1 кв. 2018</c:v>
                </c:pt>
                <c:pt idx="10">
                  <c:v>2 кв. 2018</c:v>
                </c:pt>
                <c:pt idx="11">
                  <c:v>3 кв. 2018</c:v>
                </c:pt>
              </c:strCache>
            </c:strRef>
          </c:cat>
          <c:val>
            <c:numRef>
              <c:f>заявления!$B$13:$M$13</c:f>
              <c:numCache>
                <c:formatCode>General</c:formatCode>
                <c:ptCount val="12"/>
                <c:pt idx="0">
                  <c:v>3325</c:v>
                </c:pt>
                <c:pt idx="1">
                  <c:v>2995</c:v>
                </c:pt>
                <c:pt idx="2">
                  <c:v>3214</c:v>
                </c:pt>
                <c:pt idx="3">
                  <c:v>2978</c:v>
                </c:pt>
                <c:pt idx="4">
                  <c:v>3362</c:v>
                </c:pt>
                <c:pt idx="5">
                  <c:v>3023</c:v>
                </c:pt>
                <c:pt idx="6">
                  <c:v>3380</c:v>
                </c:pt>
                <c:pt idx="7">
                  <c:v>3263</c:v>
                </c:pt>
                <c:pt idx="8">
                  <c:v>3875</c:v>
                </c:pt>
                <c:pt idx="9">
                  <c:v>3176</c:v>
                </c:pt>
                <c:pt idx="10">
                  <c:v>3450</c:v>
                </c:pt>
                <c:pt idx="11">
                  <c:v>3054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FB-4D95-9BBA-58E1D6FF804B}"/>
            </c:ext>
          </c:extLst>
        </c:ser>
        <c:ser>
          <c:idx val="2"/>
          <c:order val="1"/>
          <c:tx>
            <c:strRef>
              <c:f>заявления!$A$14</c:f>
              <c:strCache>
                <c:ptCount val="1"/>
                <c:pt idx="0">
                  <c:v>Количество поданных заявлений о привлечении к субсидиарной ответственности</c:v>
                </c:pt>
              </c:strCache>
            </c:strRef>
          </c:tx>
          <c:spPr>
            <a:solidFill>
              <a:srgbClr val="E45926"/>
            </a:solidFill>
            <a:ln>
              <a:noFill/>
            </a:ln>
            <a:effectLst/>
          </c:spPr>
          <c:cat>
            <c:strRef>
              <c:f>заявления!$B$12:$M$12</c:f>
              <c:strCache>
                <c:ptCount val="12"/>
                <c:pt idx="0">
                  <c:v>4 кв. 2015</c:v>
                </c:pt>
                <c:pt idx="1">
                  <c:v>1 кв. 2016</c:v>
                </c:pt>
                <c:pt idx="2">
                  <c:v>2 кв. 2016</c:v>
                </c:pt>
                <c:pt idx="3">
                  <c:v>3 кв. 2016</c:v>
                </c:pt>
                <c:pt idx="4">
                  <c:v>4 кв. 2016</c:v>
                </c:pt>
                <c:pt idx="5">
                  <c:v>1 кв. 2017</c:v>
                </c:pt>
                <c:pt idx="6">
                  <c:v>2 кв. 2017</c:v>
                </c:pt>
                <c:pt idx="7">
                  <c:v>3 кв. 2017</c:v>
                </c:pt>
                <c:pt idx="8">
                  <c:v>4 кв. 2017</c:v>
                </c:pt>
                <c:pt idx="9">
                  <c:v>1 кв. 2018</c:v>
                </c:pt>
                <c:pt idx="10">
                  <c:v>2 кв. 2018</c:v>
                </c:pt>
                <c:pt idx="11">
                  <c:v>3 кв. 2018</c:v>
                </c:pt>
              </c:strCache>
            </c:strRef>
          </c:cat>
          <c:val>
            <c:numRef>
              <c:f>заявления!$B$14:$M$14</c:f>
              <c:numCache>
                <c:formatCode>General</c:formatCode>
                <c:ptCount val="12"/>
                <c:pt idx="0">
                  <c:v>444</c:v>
                </c:pt>
                <c:pt idx="1">
                  <c:v>612</c:v>
                </c:pt>
                <c:pt idx="2">
                  <c:v>668</c:v>
                </c:pt>
                <c:pt idx="3">
                  <c:v>651</c:v>
                </c:pt>
                <c:pt idx="4">
                  <c:v>768</c:v>
                </c:pt>
                <c:pt idx="5">
                  <c:v>745</c:v>
                </c:pt>
                <c:pt idx="6">
                  <c:v>871</c:v>
                </c:pt>
                <c:pt idx="7">
                  <c:v>938</c:v>
                </c:pt>
                <c:pt idx="8">
                  <c:v>1098</c:v>
                </c:pt>
                <c:pt idx="9">
                  <c:v>1170</c:v>
                </c:pt>
                <c:pt idx="10">
                  <c:v>1291</c:v>
                </c:pt>
                <c:pt idx="11" formatCode="0.0">
                  <c:v>1431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FB-4D95-9BBA-58E1D6FF804B}"/>
            </c:ext>
          </c:extLst>
        </c:ser>
        <c:gapWidth val="35"/>
        <c:axId val="54879360"/>
        <c:axId val="54880896"/>
      </c:barChart>
      <c:lineChart>
        <c:grouping val="standard"/>
        <c:ser>
          <c:idx val="0"/>
          <c:order val="2"/>
          <c:tx>
            <c:strRef>
              <c:f>заявления!$A$15</c:f>
              <c:strCache>
                <c:ptCount val="1"/>
                <c:pt idx="0">
                  <c:v>Число заявлений к числу банкротств (правая шкала), %</c:v>
                </c:pt>
              </c:strCache>
            </c:strRef>
          </c:tx>
          <c:spPr>
            <a:ln w="50800" cap="rnd">
              <a:solidFill>
                <a:srgbClr val="E45926">
                  <a:alpha val="85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4.2862734735697017E-2"/>
                  <c:y val="-3.3862388433385994E-2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4245839632298445E-2"/>
                      <c:h val="4.77065734707078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E35-4C45-BE6A-BE01D0BBBA4C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заявления!$B$12:$M$12</c:f>
              <c:strCache>
                <c:ptCount val="12"/>
                <c:pt idx="0">
                  <c:v>4 кв. 2015</c:v>
                </c:pt>
                <c:pt idx="1">
                  <c:v>1 кв. 2016</c:v>
                </c:pt>
                <c:pt idx="2">
                  <c:v>2 кв. 2016</c:v>
                </c:pt>
                <c:pt idx="3">
                  <c:v>3 кв. 2016</c:v>
                </c:pt>
                <c:pt idx="4">
                  <c:v>4 кв. 2016</c:v>
                </c:pt>
                <c:pt idx="5">
                  <c:v>1 кв. 2017</c:v>
                </c:pt>
                <c:pt idx="6">
                  <c:v>2 кв. 2017</c:v>
                </c:pt>
                <c:pt idx="7">
                  <c:v>3 кв. 2017</c:v>
                </c:pt>
                <c:pt idx="8">
                  <c:v>4 кв. 2017</c:v>
                </c:pt>
                <c:pt idx="9">
                  <c:v>1 кв. 2018</c:v>
                </c:pt>
                <c:pt idx="10">
                  <c:v>2 кв. 2018</c:v>
                </c:pt>
                <c:pt idx="11">
                  <c:v>3 кв. 2018</c:v>
                </c:pt>
              </c:strCache>
            </c:strRef>
          </c:cat>
          <c:val>
            <c:numRef>
              <c:f>заявления!$B$15:$M$15</c:f>
              <c:numCache>
                <c:formatCode>0%</c:formatCode>
                <c:ptCount val="12"/>
                <c:pt idx="0">
                  <c:v>0.1335338345864665</c:v>
                </c:pt>
                <c:pt idx="1">
                  <c:v>0.20434056761268782</c:v>
                </c:pt>
                <c:pt idx="2">
                  <c:v>0.20784069695084006</c:v>
                </c:pt>
                <c:pt idx="3">
                  <c:v>0.21860308932169256</c:v>
                </c:pt>
                <c:pt idx="4">
                  <c:v>0.22843545508625837</c:v>
                </c:pt>
                <c:pt idx="5">
                  <c:v>0.24644392987098929</c:v>
                </c:pt>
                <c:pt idx="6">
                  <c:v>0.25769230769230766</c:v>
                </c:pt>
                <c:pt idx="7">
                  <c:v>0.28746552252528346</c:v>
                </c:pt>
                <c:pt idx="8">
                  <c:v>0.28335483870967793</c:v>
                </c:pt>
                <c:pt idx="9">
                  <c:v>0.36838790931990018</c:v>
                </c:pt>
                <c:pt idx="10">
                  <c:v>0.37420289855072481</c:v>
                </c:pt>
                <c:pt idx="11">
                  <c:v>0.46856581532416541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002-4B93-A7E0-7E5EAED497AC}"/>
            </c:ext>
          </c:extLst>
        </c:ser>
        <c:marker val="1"/>
        <c:axId val="54888320"/>
        <c:axId val="54886784"/>
      </c:lineChart>
      <c:catAx>
        <c:axId val="54879360"/>
        <c:scaling>
          <c:orientation val="minMax"/>
        </c:scaling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tickLblPos val="nextTo"/>
        <c:spPr>
          <a:noFill/>
          <a:ln w="952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880896"/>
        <c:crosses val="autoZero"/>
        <c:auto val="1"/>
        <c:lblAlgn val="ctr"/>
        <c:lblOffset val="100"/>
        <c:noMultiLvlLbl val="1"/>
      </c:catAx>
      <c:valAx>
        <c:axId val="54880896"/>
        <c:scaling>
          <c:orientation val="minMax"/>
        </c:scaling>
        <c:axPos val="l"/>
        <c:numFmt formatCode="General" sourceLinked="1"/>
        <c:tickLblPos val="nextTo"/>
        <c:spPr>
          <a:noFill/>
          <a:ln>
            <a:solidFill>
              <a:srgbClr val="D9D9D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879360"/>
        <c:crosses val="autoZero"/>
        <c:crossBetween val="between"/>
      </c:valAx>
      <c:valAx>
        <c:axId val="54886784"/>
        <c:scaling>
          <c:orientation val="minMax"/>
        </c:scaling>
        <c:axPos val="r"/>
        <c:numFmt formatCode="0%" sourceLinked="1"/>
        <c:tickLblPos val="nextTo"/>
        <c:spPr>
          <a:noFill/>
          <a:ln>
            <a:solidFill>
              <a:srgbClr val="D9D9D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888320"/>
        <c:crosses val="max"/>
        <c:crossBetween val="between"/>
      </c:valAx>
      <c:catAx>
        <c:axId val="54888320"/>
        <c:scaling>
          <c:orientation val="minMax"/>
        </c:scaling>
        <c:delete val="1"/>
        <c:axPos val="b"/>
        <c:numFmt formatCode="General" sourceLinked="1"/>
        <c:tickLblPos val="none"/>
        <c:crossAx val="54886784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322851287935188E-2"/>
          <c:y val="0.70626935523464052"/>
          <c:w val="0.93165644549321114"/>
          <c:h val="0.2709163681635750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 b="1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6856460045675732E-2"/>
          <c:y val="4.0703786670048828E-2"/>
          <c:w val="0.87785983750808128"/>
          <c:h val="0.75147665669584396"/>
        </c:manualLayout>
      </c:layout>
      <c:barChart>
        <c:barDir val="col"/>
        <c:grouping val="clustered"/>
        <c:ser>
          <c:idx val="1"/>
          <c:order val="0"/>
          <c:tx>
            <c:strRef>
              <c:f>заявления!$A$7</c:f>
              <c:strCache>
                <c:ptCount val="1"/>
                <c:pt idx="0">
                  <c:v>Подано</c:v>
                </c:pt>
              </c:strCache>
            </c:strRef>
          </c:tx>
          <c:spPr>
            <a:solidFill>
              <a:srgbClr val="85B4D7"/>
            </a:solidFill>
            <a:ln>
              <a:noFill/>
            </a:ln>
            <a:effectLst/>
          </c:spPr>
          <c:cat>
            <c:strRef>
              <c:f>заявления!$B$6:$M$6</c:f>
              <c:strCache>
                <c:ptCount val="12"/>
                <c:pt idx="0">
                  <c:v>4 кв. 2015</c:v>
                </c:pt>
                <c:pt idx="1">
                  <c:v>1 кв. 2016</c:v>
                </c:pt>
                <c:pt idx="2">
                  <c:v>2 кв. 2016</c:v>
                </c:pt>
                <c:pt idx="3">
                  <c:v>3 кв. 2016</c:v>
                </c:pt>
                <c:pt idx="4">
                  <c:v>4 кв. 2016</c:v>
                </c:pt>
                <c:pt idx="5">
                  <c:v>1 кв. 2017</c:v>
                </c:pt>
                <c:pt idx="6">
                  <c:v>2 кв. 2017</c:v>
                </c:pt>
                <c:pt idx="7">
                  <c:v>3 кв. 2017</c:v>
                </c:pt>
                <c:pt idx="8">
                  <c:v>4 кв. 2017</c:v>
                </c:pt>
                <c:pt idx="9">
                  <c:v>1 кв. 2018</c:v>
                </c:pt>
                <c:pt idx="10">
                  <c:v>2 кв. 2018</c:v>
                </c:pt>
                <c:pt idx="11">
                  <c:v>3 кв. 2018</c:v>
                </c:pt>
              </c:strCache>
            </c:strRef>
          </c:cat>
          <c:val>
            <c:numRef>
              <c:f>заявления!$B$7:$M$7</c:f>
              <c:numCache>
                <c:formatCode>General</c:formatCode>
                <c:ptCount val="12"/>
                <c:pt idx="0">
                  <c:v>444</c:v>
                </c:pt>
                <c:pt idx="1">
                  <c:v>612</c:v>
                </c:pt>
                <c:pt idx="2">
                  <c:v>668</c:v>
                </c:pt>
                <c:pt idx="3">
                  <c:v>651</c:v>
                </c:pt>
                <c:pt idx="4">
                  <c:v>768</c:v>
                </c:pt>
                <c:pt idx="5">
                  <c:v>745</c:v>
                </c:pt>
                <c:pt idx="6">
                  <c:v>871</c:v>
                </c:pt>
                <c:pt idx="7">
                  <c:v>938</c:v>
                </c:pt>
                <c:pt idx="8">
                  <c:v>1098</c:v>
                </c:pt>
                <c:pt idx="9">
                  <c:v>1170</c:v>
                </c:pt>
                <c:pt idx="10">
                  <c:v>1291</c:v>
                </c:pt>
                <c:pt idx="11" formatCode="0.0">
                  <c:v>1431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6A-4931-BB20-5D2644950139}"/>
            </c:ext>
          </c:extLst>
        </c:ser>
        <c:ser>
          <c:idx val="0"/>
          <c:order val="1"/>
          <c:tx>
            <c:strRef>
              <c:f>заявления!$A$8</c:f>
              <c:strCache>
                <c:ptCount val="1"/>
                <c:pt idx="0">
                  <c:v>Удовлетворено</c:v>
                </c:pt>
              </c:strCache>
            </c:strRef>
          </c:tx>
          <c:spPr>
            <a:solidFill>
              <a:srgbClr val="E45926"/>
            </a:solidFill>
            <a:ln>
              <a:noFill/>
            </a:ln>
            <a:effectLst/>
          </c:spPr>
          <c:cat>
            <c:strRef>
              <c:f>заявления!$B$6:$M$6</c:f>
              <c:strCache>
                <c:ptCount val="12"/>
                <c:pt idx="0">
                  <c:v>4 кв. 2015</c:v>
                </c:pt>
                <c:pt idx="1">
                  <c:v>1 кв. 2016</c:v>
                </c:pt>
                <c:pt idx="2">
                  <c:v>2 кв. 2016</c:v>
                </c:pt>
                <c:pt idx="3">
                  <c:v>3 кв. 2016</c:v>
                </c:pt>
                <c:pt idx="4">
                  <c:v>4 кв. 2016</c:v>
                </c:pt>
                <c:pt idx="5">
                  <c:v>1 кв. 2017</c:v>
                </c:pt>
                <c:pt idx="6">
                  <c:v>2 кв. 2017</c:v>
                </c:pt>
                <c:pt idx="7">
                  <c:v>3 кв. 2017</c:v>
                </c:pt>
                <c:pt idx="8">
                  <c:v>4 кв. 2017</c:v>
                </c:pt>
                <c:pt idx="9">
                  <c:v>1 кв. 2018</c:v>
                </c:pt>
                <c:pt idx="10">
                  <c:v>2 кв. 2018</c:v>
                </c:pt>
                <c:pt idx="11">
                  <c:v>3 кв. 2018</c:v>
                </c:pt>
              </c:strCache>
            </c:strRef>
          </c:cat>
          <c:val>
            <c:numRef>
              <c:f>заявления!$B$8:$M$8</c:f>
              <c:numCache>
                <c:formatCode>General</c:formatCode>
                <c:ptCount val="12"/>
                <c:pt idx="0">
                  <c:v>18</c:v>
                </c:pt>
                <c:pt idx="1">
                  <c:v>58</c:v>
                </c:pt>
                <c:pt idx="2">
                  <c:v>103</c:v>
                </c:pt>
                <c:pt idx="3">
                  <c:v>102</c:v>
                </c:pt>
                <c:pt idx="4">
                  <c:v>166</c:v>
                </c:pt>
                <c:pt idx="5">
                  <c:v>156</c:v>
                </c:pt>
                <c:pt idx="6">
                  <c:v>172</c:v>
                </c:pt>
                <c:pt idx="7">
                  <c:v>171</c:v>
                </c:pt>
                <c:pt idx="8">
                  <c:v>293</c:v>
                </c:pt>
                <c:pt idx="9">
                  <c:v>280</c:v>
                </c:pt>
                <c:pt idx="10">
                  <c:v>381</c:v>
                </c:pt>
                <c:pt idx="11" formatCode="0.0">
                  <c:v>422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D6A-4931-BB20-5D2644950139}"/>
            </c:ext>
          </c:extLst>
        </c:ser>
        <c:gapWidth val="35"/>
        <c:axId val="54954240"/>
        <c:axId val="61313024"/>
      </c:barChart>
      <c:lineChart>
        <c:grouping val="standard"/>
        <c:ser>
          <c:idx val="2"/>
          <c:order val="2"/>
          <c:tx>
            <c:strRef>
              <c:f>заявления!$A$9</c:f>
              <c:strCache>
                <c:ptCount val="1"/>
                <c:pt idx="0">
                  <c:v>Доля удовлетворенных (правая шкала)</c:v>
                </c:pt>
              </c:strCache>
            </c:strRef>
          </c:tx>
          <c:spPr>
            <a:ln w="47625" cap="rnd">
              <a:solidFill>
                <a:srgbClr val="E45926">
                  <a:alpha val="85000"/>
                </a:srgbClr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заявления!$B$6:$M$6</c:f>
              <c:strCache>
                <c:ptCount val="12"/>
                <c:pt idx="0">
                  <c:v>4 кв. 2015</c:v>
                </c:pt>
                <c:pt idx="1">
                  <c:v>1 кв. 2016</c:v>
                </c:pt>
                <c:pt idx="2">
                  <c:v>2 кв. 2016</c:v>
                </c:pt>
                <c:pt idx="3">
                  <c:v>3 кв. 2016</c:v>
                </c:pt>
                <c:pt idx="4">
                  <c:v>4 кв. 2016</c:v>
                </c:pt>
                <c:pt idx="5">
                  <c:v>1 кв. 2017</c:v>
                </c:pt>
                <c:pt idx="6">
                  <c:v>2 кв. 2017</c:v>
                </c:pt>
                <c:pt idx="7">
                  <c:v>3 кв. 2017</c:v>
                </c:pt>
                <c:pt idx="8">
                  <c:v>4 кв. 2017</c:v>
                </c:pt>
                <c:pt idx="9">
                  <c:v>1 кв. 2018</c:v>
                </c:pt>
                <c:pt idx="10">
                  <c:v>2 кв. 2018</c:v>
                </c:pt>
                <c:pt idx="11">
                  <c:v>3 кв. 2018</c:v>
                </c:pt>
              </c:strCache>
            </c:strRef>
          </c:cat>
          <c:val>
            <c:numRef>
              <c:f>заявления!$B$9:$M$9</c:f>
              <c:numCache>
                <c:formatCode>0%</c:formatCode>
                <c:ptCount val="12"/>
                <c:pt idx="0">
                  <c:v>4.0540540540540543E-2</c:v>
                </c:pt>
                <c:pt idx="1">
                  <c:v>9.4771241830065356E-2</c:v>
                </c:pt>
                <c:pt idx="2">
                  <c:v>0.15419161676646725</c:v>
                </c:pt>
                <c:pt idx="3">
                  <c:v>0.15668202764976957</c:v>
                </c:pt>
                <c:pt idx="4">
                  <c:v>0.21614583333333351</c:v>
                </c:pt>
                <c:pt idx="5">
                  <c:v>0.20939597315436256</c:v>
                </c:pt>
                <c:pt idx="6">
                  <c:v>0.1974741676234214</c:v>
                </c:pt>
                <c:pt idx="7">
                  <c:v>0.1823027718550107</c:v>
                </c:pt>
                <c:pt idx="8">
                  <c:v>0.26684881602914418</c:v>
                </c:pt>
                <c:pt idx="9">
                  <c:v>0.23931623931623958</c:v>
                </c:pt>
                <c:pt idx="10">
                  <c:v>0.29512006196746793</c:v>
                </c:pt>
                <c:pt idx="11">
                  <c:v>0.29489867225716326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AD6A-4931-BB20-5D2644950139}"/>
            </c:ext>
          </c:extLst>
        </c:ser>
        <c:marker val="1"/>
        <c:axId val="61316096"/>
        <c:axId val="61314560"/>
      </c:lineChart>
      <c:catAx>
        <c:axId val="54954240"/>
        <c:scaling>
          <c:orientation val="minMax"/>
        </c:scaling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tickLblPos val="nextTo"/>
        <c:spPr>
          <a:noFill/>
          <a:ln w="952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313024"/>
        <c:crosses val="autoZero"/>
        <c:auto val="1"/>
        <c:lblAlgn val="ctr"/>
        <c:lblOffset val="100"/>
        <c:noMultiLvlLbl val="1"/>
      </c:catAx>
      <c:valAx>
        <c:axId val="61313024"/>
        <c:scaling>
          <c:orientation val="minMax"/>
        </c:scaling>
        <c:axPos val="l"/>
        <c:numFmt formatCode="General" sourceLinked="1"/>
        <c:tickLblPos val="nextTo"/>
        <c:spPr>
          <a:noFill/>
          <a:ln>
            <a:solidFill>
              <a:srgbClr val="D9D9D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954240"/>
        <c:crosses val="autoZero"/>
        <c:crossBetween val="between"/>
      </c:valAx>
      <c:valAx>
        <c:axId val="61314560"/>
        <c:scaling>
          <c:orientation val="minMax"/>
        </c:scaling>
        <c:axPos val="r"/>
        <c:numFmt formatCode="0%" sourceLinked="1"/>
        <c:tickLblPos val="nextTo"/>
        <c:spPr>
          <a:noFill/>
          <a:ln>
            <a:solidFill>
              <a:srgbClr val="D9D9D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316096"/>
        <c:crosses val="max"/>
        <c:crossBetween val="between"/>
      </c:valAx>
      <c:catAx>
        <c:axId val="61316096"/>
        <c:scaling>
          <c:orientation val="minMax"/>
        </c:scaling>
        <c:delete val="1"/>
        <c:axPos val="b"/>
        <c:numFmt formatCode="General" sourceLinked="1"/>
        <c:tickLblPos val="none"/>
        <c:crossAx val="61314560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034833138131438"/>
          <c:y val="0.89369256565684252"/>
          <c:w val="0.7760430895106567"/>
          <c:h val="7.494246822783433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 b="1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9747599130081793"/>
          <c:y val="4.0703786670048842E-2"/>
          <c:w val="0.50252400869918401"/>
          <c:h val="0.90200265504407062"/>
        </c:manualLayout>
      </c:layout>
      <c:barChart>
        <c:barDir val="bar"/>
        <c:grouping val="clustered"/>
        <c:ser>
          <c:idx val="1"/>
          <c:order val="0"/>
          <c:spPr>
            <a:solidFill>
              <a:srgbClr val="85B4D7"/>
            </a:solidFill>
            <a:ln>
              <a:noFill/>
            </a:ln>
            <a:effectLst/>
          </c:spPr>
          <c:dLbls>
            <c:dLbl>
              <c:idx val="5"/>
              <c:layout>
                <c:manualLayout>
                  <c:x val="3.9199265136006791E-3"/>
                  <c:y val="-5.279449865762443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AE8-483E-B0C9-DE5850C0B34C}"/>
                </c:ext>
              </c:extLst>
            </c:dLbl>
            <c:dLbl>
              <c:idx val="6"/>
              <c:layout>
                <c:manualLayout>
                  <c:x val="-1.0689888758754363E-2"/>
                  <c:y val="-5.279527054146549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E8-483E-B0C9-DE5850C0B34C}"/>
                </c:ext>
              </c:extLst>
            </c:dLbl>
            <c:dLbl>
              <c:idx val="7"/>
              <c:layout>
                <c:manualLayout>
                  <c:x val="-4.8699502785747558E-3"/>
                  <c:y val="-5.279527054146549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E8-483E-B0C9-DE5850C0B34C}"/>
                </c:ext>
              </c:extLst>
            </c:dLbl>
            <c:numFmt formatCode="0%" sourceLinked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'проблемы МФБ'!$A$2:$A$7</c:f>
              <c:strCache>
                <c:ptCount val="6"/>
                <c:pt idx="0">
                  <c:v>Недостаток механизмов ограничения участия аффилированных кредиторов в процедуре</c:v>
                </c:pt>
                <c:pt idx="1">
                  <c:v>Неэффективность реабилитационных процедур банкротства</c:v>
                </c:pt>
                <c:pt idx="2">
                  <c:v>Недостаток полномочий и независимости арбитражных управляющих</c:v>
                </c:pt>
                <c:pt idx="3">
                  <c:v>Затянутые сроки и дополнительные расходы из-за наличия лишней процедуры наблюдения</c:v>
                </c:pt>
                <c:pt idx="4">
                  <c:v>Неэффективность торгов имуществом банкротов</c:v>
                </c:pt>
                <c:pt idx="5">
                  <c:v>Недобросовестное и неосмотрительное поведение кредиторов до процедур</c:v>
                </c:pt>
              </c:strCache>
            </c:strRef>
          </c:cat>
          <c:val>
            <c:numRef>
              <c:f>'проблемы МФБ'!$B$2:$B$7</c:f>
              <c:numCache>
                <c:formatCode>0%</c:formatCode>
                <c:ptCount val="6"/>
                <c:pt idx="0">
                  <c:v>0.28000000000000008</c:v>
                </c:pt>
                <c:pt idx="1">
                  <c:v>0.26</c:v>
                </c:pt>
                <c:pt idx="2">
                  <c:v>0.18000000000000019</c:v>
                </c:pt>
                <c:pt idx="3">
                  <c:v>0.15000000000000019</c:v>
                </c:pt>
                <c:pt idx="4">
                  <c:v>0.1</c:v>
                </c:pt>
                <c:pt idx="5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AE8-483E-B0C9-DE5850C0B34C}"/>
            </c:ext>
          </c:extLst>
        </c:ser>
        <c:gapWidth val="46"/>
        <c:axId val="61400192"/>
        <c:axId val="61401728"/>
      </c:barChart>
      <c:catAx>
        <c:axId val="61400192"/>
        <c:scaling>
          <c:orientation val="maxMin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 w="952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401728"/>
        <c:crosses val="autoZero"/>
        <c:auto val="1"/>
        <c:lblAlgn val="ctr"/>
        <c:lblOffset val="1000"/>
        <c:noMultiLvlLbl val="1"/>
      </c:catAx>
      <c:valAx>
        <c:axId val="61401728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tickLblPos val="none"/>
        <c:crossAx val="6140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bg2">
          <a:lumMod val="90000"/>
        </a:schemeClr>
      </a:solidFill>
    </a:ln>
    <a:effectLst/>
  </c:spPr>
  <c:txPr>
    <a:bodyPr/>
    <a:lstStyle/>
    <a:p>
      <a:pPr>
        <a:defRPr sz="1400" b="1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0.81634</cdr:x>
      <cdr:y>0.73653</cdr:y>
    </cdr:from>
    <cdr:to>
      <cdr:x>0.92848</cdr:x>
      <cdr:y>0.77089</cdr:y>
    </cdr:to>
    <cdr:cxnSp macro="">
      <cdr:nvCxnSpPr>
        <cdr:cNvPr id="7" name="Прямая со стрелкой 6">
          <a:extLst xmlns:a="http://schemas.openxmlformats.org/drawingml/2006/main">
            <a:ext uri="{FF2B5EF4-FFF2-40B4-BE49-F238E27FC236}">
              <a16:creationId xmlns:a16="http://schemas.microsoft.com/office/drawing/2014/main" xmlns="" id="{BCC49853-F315-6B4B-A02C-B2C387747576}"/>
            </a:ext>
          </a:extLst>
        </cdr:cNvPr>
        <cdr:cNvCxnSpPr/>
      </cdr:nvCxnSpPr>
      <cdr:spPr>
        <a:xfrm xmlns:a="http://schemas.openxmlformats.org/drawingml/2006/main">
          <a:off x="7599409" y="3515419"/>
          <a:ext cx="1043866" cy="16401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0.62839</cdr:x>
      <cdr:y>0.60893</cdr:y>
    </cdr:from>
    <cdr:to>
      <cdr:x>0.69324</cdr:x>
      <cdr:y>0.67986</cdr:y>
    </cdr:to>
    <cdr:sp macro="" textlink="">
      <cdr:nvSpPr>
        <cdr:cNvPr id="9" name="TextBox 21"/>
        <cdr:cNvSpPr txBox="1"/>
      </cdr:nvSpPr>
      <cdr:spPr>
        <a:xfrm xmlns:a="http://schemas.openxmlformats.org/drawingml/2006/main">
          <a:off x="5849767" y="2906390"/>
          <a:ext cx="60368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solidFill>
                <a:srgbClr val="D64125"/>
              </a:solidFill>
            </a:rPr>
            <a:t>+5%</a:t>
          </a:r>
        </a:p>
      </cdr:txBody>
    </cdr:sp>
  </cdr:relSizeAnchor>
  <cdr:relSizeAnchor xmlns:cdr="http://schemas.openxmlformats.org/drawingml/2006/chartDrawing">
    <cdr:from>
      <cdr:x>0.84372</cdr:x>
      <cdr:y>0.67366</cdr:y>
    </cdr:from>
    <cdr:to>
      <cdr:x>0.92657</cdr:x>
      <cdr:y>0.74459</cdr:y>
    </cdr:to>
    <cdr:sp macro="" textlink="">
      <cdr:nvSpPr>
        <cdr:cNvPr id="10" name="TextBox 21"/>
        <cdr:cNvSpPr txBox="1"/>
      </cdr:nvSpPr>
      <cdr:spPr>
        <a:xfrm xmlns:a="http://schemas.openxmlformats.org/drawingml/2006/main">
          <a:off x="7854272" y="3215343"/>
          <a:ext cx="77124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solidFill>
                <a:schemeClr val="accent1">
                  <a:lumMod val="75000"/>
                </a:schemeClr>
              </a:solidFill>
            </a:rPr>
            <a:t>-14%</a:t>
          </a:r>
        </a:p>
      </cdr:txBody>
    </cdr:sp>
  </cdr:relSizeAnchor>
  <cdr:relSizeAnchor xmlns:cdr="http://schemas.openxmlformats.org/drawingml/2006/chartDrawing">
    <cdr:from>
      <cdr:x>0.61866</cdr:x>
      <cdr:y>0.68582</cdr:y>
    </cdr:from>
    <cdr:to>
      <cdr:x>0.71116</cdr:x>
      <cdr:y>0.71186</cdr:y>
    </cdr:to>
    <cdr:cxnSp macro="">
      <cdr:nvCxnSpPr>
        <cdr:cNvPr id="11" name="Прямая со стрелкой 10">
          <a:extLst xmlns:a="http://schemas.openxmlformats.org/drawingml/2006/main">
            <a:ext uri="{FF2B5EF4-FFF2-40B4-BE49-F238E27FC236}">
              <a16:creationId xmlns:a16="http://schemas.microsoft.com/office/drawing/2014/main" xmlns="" id="{89B7BCC6-C770-AE43-A049-8D95B80798C4}"/>
            </a:ext>
          </a:extLst>
        </cdr:cNvPr>
        <cdr:cNvCxnSpPr/>
      </cdr:nvCxnSpPr>
      <cdr:spPr>
        <a:xfrm xmlns:a="http://schemas.openxmlformats.org/drawingml/2006/main" flipV="1">
          <a:off x="5759141" y="3273395"/>
          <a:ext cx="861134" cy="12428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0.58353</cdr:x>
      <cdr:y>0.56938</cdr:y>
    </cdr:from>
    <cdr:to>
      <cdr:x>0.68622</cdr:x>
      <cdr:y>0.64031</cdr:y>
    </cdr:to>
    <cdr:sp macro="" textlink="">
      <cdr:nvSpPr>
        <cdr:cNvPr id="9" name="TextBox 21"/>
        <cdr:cNvSpPr txBox="1"/>
      </cdr:nvSpPr>
      <cdr:spPr>
        <a:xfrm xmlns:a="http://schemas.openxmlformats.org/drawingml/2006/main">
          <a:off x="5432152" y="2717620"/>
          <a:ext cx="95596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solidFill>
                <a:srgbClr val="D64125"/>
              </a:solidFill>
            </a:rPr>
            <a:t>в 2,5 раз</a:t>
          </a:r>
        </a:p>
      </cdr:txBody>
    </cdr:sp>
  </cdr:relSizeAnchor>
  <cdr:relSizeAnchor xmlns:cdr="http://schemas.openxmlformats.org/drawingml/2006/chartDrawing">
    <cdr:from>
      <cdr:x>0.61866</cdr:x>
      <cdr:y>0.60323</cdr:y>
    </cdr:from>
    <cdr:to>
      <cdr:x>0.70391</cdr:x>
      <cdr:y>0.71186</cdr:y>
    </cdr:to>
    <cdr:cxnSp macro="">
      <cdr:nvCxnSpPr>
        <cdr:cNvPr id="11" name="Прямая со стрелкой 10">
          <a:extLst xmlns:a="http://schemas.openxmlformats.org/drawingml/2006/main">
            <a:ext uri="{FF2B5EF4-FFF2-40B4-BE49-F238E27FC236}">
              <a16:creationId xmlns:a16="http://schemas.microsoft.com/office/drawing/2014/main" xmlns="" id="{FF7C6CC6-3CD2-2444-98BA-80F86B66AB09}"/>
            </a:ext>
          </a:extLst>
        </cdr:cNvPr>
        <cdr:cNvCxnSpPr/>
      </cdr:nvCxnSpPr>
      <cdr:spPr>
        <a:xfrm xmlns:a="http://schemas.openxmlformats.org/drawingml/2006/main" flipV="1">
          <a:off x="5759168" y="2879211"/>
          <a:ext cx="793577" cy="51846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0.8275</cdr:x>
      <cdr:y>0.6074</cdr:y>
    </cdr:from>
    <cdr:to>
      <cdr:x>0.93019</cdr:x>
      <cdr:y>0.67833</cdr:y>
    </cdr:to>
    <cdr:sp macro="" textlink="">
      <cdr:nvSpPr>
        <cdr:cNvPr id="8" name="TextBox 21"/>
        <cdr:cNvSpPr txBox="1"/>
      </cdr:nvSpPr>
      <cdr:spPr>
        <a:xfrm xmlns:a="http://schemas.openxmlformats.org/drawingml/2006/main">
          <a:off x="7703312" y="2899105"/>
          <a:ext cx="95596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solidFill>
                <a:srgbClr val="D64125"/>
              </a:solidFill>
            </a:rPr>
            <a:t>в 1,7 раз</a:t>
          </a:r>
        </a:p>
      </cdr:txBody>
    </cdr:sp>
  </cdr:relSizeAnchor>
  <cdr:relSizeAnchor xmlns:cdr="http://schemas.openxmlformats.org/drawingml/2006/chartDrawing">
    <cdr:from>
      <cdr:x>0.84321</cdr:x>
      <cdr:y>0.68961</cdr:y>
    </cdr:from>
    <cdr:to>
      <cdr:x>0.91375</cdr:x>
      <cdr:y>0.73664</cdr:y>
    </cdr:to>
    <cdr:cxnSp macro="">
      <cdr:nvCxnSpPr>
        <cdr:cNvPr id="12" name="Прямая со стрелкой 11">
          <a:extLst xmlns:a="http://schemas.openxmlformats.org/drawingml/2006/main">
            <a:ext uri="{FF2B5EF4-FFF2-40B4-BE49-F238E27FC236}">
              <a16:creationId xmlns:a16="http://schemas.microsoft.com/office/drawing/2014/main" xmlns="" id="{0E070ADC-3379-7C40-A0BA-7E608C1EDD51}"/>
            </a:ext>
          </a:extLst>
        </cdr:cNvPr>
        <cdr:cNvCxnSpPr/>
      </cdr:nvCxnSpPr>
      <cdr:spPr>
        <a:xfrm xmlns:a="http://schemas.openxmlformats.org/drawingml/2006/main" flipV="1">
          <a:off x="7849531" y="3291484"/>
          <a:ext cx="656705" cy="22444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4F22791A-BB8F-C541-9F1A-AD7E86F3422D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2036B10A-5F7B-3549-9639-37372C6FB7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870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B10A-5F7B-3549-9639-37372C6FB7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1444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B10A-5F7B-3549-9639-37372C6FB7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9566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B10A-5F7B-3549-9639-37372C6FB7B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1726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B10A-5F7B-3549-9639-37372C6FB7B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3945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B10A-5F7B-3549-9639-37372C6FB7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7136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B10A-5F7B-3549-9639-37372C6FB7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1571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B10A-5F7B-3549-9639-37372C6FB7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7948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B10A-5F7B-3549-9639-37372C6FB7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857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B10A-5F7B-3549-9639-37372C6FB7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1309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B10A-5F7B-3549-9639-37372C6FB7B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8204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B10A-5F7B-3549-9639-37372C6FB7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8575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B10A-5F7B-3549-9639-37372C6FB7B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0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EB9F-B173-2348-AF89-CFF44E5178A1}" type="datetime1">
              <a:rPr lang="ru-RU" smtClean="0"/>
              <a:pPr/>
              <a:t>27.11.2018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973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7C2E-B235-5845-AE2D-86AC3F2E4AD9}" type="datetime1">
              <a:rPr lang="ru-RU" smtClean="0"/>
              <a:pPr/>
              <a:t>27.11.2018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972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DFA7-BAA9-FD41-BEDB-C653ACA1542C}" type="datetime1">
              <a:rPr lang="ru-RU" smtClean="0"/>
              <a:pPr/>
              <a:t>27.11.2018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70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9E7D-FD7C-7B40-A7B2-23EA97B5607E}" type="datetime1">
              <a:rPr lang="ru-RU" smtClean="0"/>
              <a:pPr/>
              <a:t>27.11.2018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165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52CA-9008-264E-B484-C5A8F9744008}" type="datetime1">
              <a:rPr lang="ru-RU" smtClean="0"/>
              <a:pPr/>
              <a:t>27.11.2018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364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4961-42D1-8C44-A611-CE8278965B6F}" type="datetime1">
              <a:rPr lang="ru-RU" smtClean="0"/>
              <a:pPr/>
              <a:t>27.11.2018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92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89CF-70E5-0848-BC93-4B239589A516}" type="datetime1">
              <a:rPr lang="ru-RU" smtClean="0"/>
              <a:pPr/>
              <a:t>27.11.2018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603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A035-6F3A-FE47-BBAB-7E6738A0A757}" type="datetime1">
              <a:rPr lang="ru-RU" smtClean="0"/>
              <a:pPr/>
              <a:t>27.11.2018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36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3007-849C-EB47-82AA-19E6442D20E6}" type="datetime1">
              <a:rPr lang="ru-RU" smtClean="0"/>
              <a:pPr/>
              <a:t>27.11.2018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108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40B9-38A7-3C4A-8C9A-C8E5E6858B4A}" type="datetime1">
              <a:rPr lang="ru-RU" smtClean="0"/>
              <a:pPr/>
              <a:t>27.11.2018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32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06B2-C490-C342-9669-85E2820753B4}" type="datetime1">
              <a:rPr lang="ru-RU" smtClean="0"/>
              <a:pPr/>
              <a:t>27.11.2018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318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9568A-8267-E54A-96A0-8FB310CECAB8}" type="datetime1">
              <a:rPr lang="ru-RU" smtClean="0"/>
              <a:pPr/>
              <a:t>27.11.2018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7415-B0BA-0F43-BE7E-6DB992574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519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639" y="3549580"/>
            <a:ext cx="11032161" cy="186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100" b="1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ru-RU" sz="2800" b="0" dirty="0" smtClean="0"/>
              <a:t>Показатели развития института банкротства</a:t>
            </a:r>
            <a:br>
              <a:rPr lang="ru-RU" sz="2800" b="0" dirty="0" smtClean="0"/>
            </a:br>
            <a:r>
              <a:rPr lang="ru-RU" sz="2800" b="0" dirty="0" smtClean="0"/>
              <a:t> в России за 2018 год</a:t>
            </a:r>
            <a:endParaRPr lang="en-US" sz="28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142160" y="5318571"/>
            <a:ext cx="10280143" cy="10824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0">
                <a:solidFill>
                  <a:schemeClr val="bg1">
                    <a:lumMod val="50000"/>
                  </a:schemeClr>
                </a:solidFill>
                <a:ea typeface="+mj-ea"/>
                <a:cs typeface="Verdana"/>
              </a:defRPr>
            </a:lvl1pPr>
          </a:lstStyle>
          <a:p>
            <a:r>
              <a:rPr lang="ru-RU" sz="2400" dirty="0"/>
              <a:t>Юхнин Алексей Владимирович, Директор по развитию проектов группы «Интерфакс», руководитель проекта «</a:t>
            </a:r>
            <a:r>
              <a:rPr lang="ru-RU" sz="2400" dirty="0" err="1"/>
              <a:t>Федресурс</a:t>
            </a:r>
            <a:r>
              <a:rPr lang="ru-RU" sz="2400" dirty="0"/>
              <a:t>»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33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3282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187"/>
            <a:ext cx="10515600" cy="14865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Число заявлений о привлечении к</a:t>
            </a:r>
            <a:b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субсидиарной ответственности и число банкротств </a:t>
            </a:r>
            <a:endParaRPr lang="en-US" sz="2800" dirty="0">
              <a:solidFill>
                <a:srgbClr val="4C75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36493" y="6348551"/>
            <a:ext cx="2743200" cy="365125"/>
          </a:xfrm>
        </p:spPr>
        <p:txBody>
          <a:bodyPr/>
          <a:lstStyle/>
          <a:p>
            <a:fld id="{C12D7415-B0BA-0F43-BE7E-6DB992574205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49300" y="1398588"/>
            <a:ext cx="10744200" cy="1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7000" y="417740"/>
            <a:ext cx="2425700" cy="584877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/>
          </p:nvPr>
        </p:nvGraphicFramePr>
        <p:xfrm>
          <a:off x="700595" y="1537514"/>
          <a:ext cx="10653205" cy="451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765312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331"/>
            <a:ext cx="10515600" cy="142435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Доля удовлетворенных заявлений</a:t>
            </a:r>
            <a:b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субсидиарной ответственности</a:t>
            </a:r>
            <a:endParaRPr lang="en-US" sz="2800" dirty="0">
              <a:solidFill>
                <a:srgbClr val="4C75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749300" y="1398588"/>
            <a:ext cx="10744200" cy="1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6060" y="758066"/>
            <a:ext cx="2425700" cy="584877"/>
          </a:xfrm>
          <a:prstGeom prst="rect">
            <a:avLst/>
          </a:prstGeom>
        </p:spPr>
      </p:pic>
      <p:graphicFrame>
        <p:nvGraphicFramePr>
          <p:cNvPr id="13" name="Объект 9"/>
          <p:cNvGraphicFramePr>
            <a:graphicFrameLocks noGrp="1"/>
          </p:cNvGraphicFramePr>
          <p:nvPr>
            <p:ph idx="1"/>
            <p:extLst/>
          </p:nvPr>
        </p:nvGraphicFramePr>
        <p:xfrm>
          <a:off x="700595" y="1537515"/>
          <a:ext cx="10692347" cy="470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6300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8575"/>
            <a:ext cx="10515600" cy="144211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Ключевые проблемы института банкротства</a:t>
            </a:r>
            <a:endParaRPr lang="en-US" sz="2800" dirty="0">
              <a:solidFill>
                <a:srgbClr val="4C75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49300" y="1398588"/>
            <a:ext cx="10744200" cy="1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6440" y="624282"/>
            <a:ext cx="2425700" cy="5848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2332" y="5515540"/>
            <a:ext cx="1043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605D5C"/>
                </a:solidFill>
              </a:rPr>
              <a:t>Результаты опроса экспертов в ходе Международного форума по банкротству 2018. Сессия «Банкротство – проблема </a:t>
            </a:r>
            <a:r>
              <a:rPr lang="ru-RU" sz="1400" dirty="0" smtClean="0">
                <a:solidFill>
                  <a:srgbClr val="605D5C"/>
                </a:solidFill>
              </a:rPr>
              <a:t>кредиторов».</a:t>
            </a:r>
          </a:p>
          <a:p>
            <a:r>
              <a:rPr lang="ru-RU" sz="1400" dirty="0" smtClean="0">
                <a:solidFill>
                  <a:srgbClr val="605D5C"/>
                </a:solidFill>
              </a:rPr>
              <a:t>Процент экспертов, который выбрали данную проблему (экспертам </a:t>
            </a:r>
            <a:r>
              <a:rPr lang="ru-RU" sz="1400" dirty="0">
                <a:solidFill>
                  <a:srgbClr val="605D5C"/>
                </a:solidFill>
              </a:rPr>
              <a:t>было предложено выбрать </a:t>
            </a:r>
            <a:r>
              <a:rPr lang="ru-RU" sz="1400" b="1" dirty="0">
                <a:solidFill>
                  <a:srgbClr val="605D5C"/>
                </a:solidFill>
              </a:rPr>
              <a:t>только один </a:t>
            </a:r>
            <a:r>
              <a:rPr lang="ru-RU" sz="1400" dirty="0">
                <a:solidFill>
                  <a:srgbClr val="605D5C"/>
                </a:solidFill>
              </a:rPr>
              <a:t>вариант </a:t>
            </a:r>
            <a:r>
              <a:rPr lang="ru-RU" sz="1400" dirty="0" smtClean="0">
                <a:solidFill>
                  <a:srgbClr val="605D5C"/>
                </a:solidFill>
              </a:rPr>
              <a:t>ответа).</a:t>
            </a:r>
            <a:endParaRPr lang="ru-RU" sz="1400" dirty="0"/>
          </a:p>
        </p:txBody>
      </p:sp>
      <p:graphicFrame>
        <p:nvGraphicFramePr>
          <p:cNvPr id="13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71291702"/>
              </p:ext>
            </p:extLst>
          </p:nvPr>
        </p:nvGraphicFramePr>
        <p:xfrm>
          <a:off x="914399" y="1506405"/>
          <a:ext cx="10035425" cy="3798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777813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0936"/>
            <a:ext cx="7289800" cy="102235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</a:t>
            </a:r>
            <a:endParaRPr lang="en-US" sz="2800" dirty="0">
              <a:solidFill>
                <a:srgbClr val="4C75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7800" y="596417"/>
            <a:ext cx="2425700" cy="584877"/>
          </a:xfrm>
        </p:spPr>
      </p:pic>
      <p:cxnSp>
        <p:nvCxnSpPr>
          <p:cNvPr id="5" name="Straight Connector 4"/>
          <p:cNvCxnSpPr/>
          <p:nvPr/>
        </p:nvCxnSpPr>
        <p:spPr>
          <a:xfrm>
            <a:off x="749300" y="1398588"/>
            <a:ext cx="10744200" cy="1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253066" y="1833176"/>
            <a:ext cx="796995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 b="1" dirty="0">
                <a:solidFill>
                  <a:srgbClr val="605D5C"/>
                </a:solidFill>
                <a:cs typeface="Tahoma" pitchFamily="34" charset="0"/>
              </a:rPr>
              <a:t>Служба поддержки пользователей</a:t>
            </a:r>
          </a:p>
          <a:p>
            <a:pPr fontAlgn="t"/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Рабочие дни, 07:00-21:00 (время московское)</a:t>
            </a:r>
          </a:p>
          <a:p>
            <a:pPr fontAlgn="t"/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 (495) </a:t>
            </a: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989-73-68</a:t>
            </a: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fontAlgn="t"/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 (800) </a:t>
            </a: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555-02-24</a:t>
            </a: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  <a:t>bhelp@interfax.ru </a:t>
            </a:r>
            <a:endParaRPr lang="ru-RU" sz="2800" dirty="0">
              <a:solidFill>
                <a:schemeClr val="accent1">
                  <a:lumMod val="75000"/>
                </a:schemeClr>
              </a:solidFill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ru-RU" sz="2800" dirty="0">
              <a:solidFill>
                <a:schemeClr val="accent1">
                  <a:lumMod val="75000"/>
                </a:schemeClr>
              </a:solidFill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066" y="4688378"/>
            <a:ext cx="5436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bankrot.fedresurs.ru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fedresurs.ru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87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1841"/>
            <a:ext cx="10515600" cy="13888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</a:t>
            </a:r>
            <a: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процедур банкротства</a:t>
            </a:r>
            <a:endParaRPr lang="en-US" sz="2800" dirty="0">
              <a:solidFill>
                <a:srgbClr val="4C75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36493" y="6348551"/>
            <a:ext cx="2743200" cy="365125"/>
          </a:xfrm>
        </p:spPr>
        <p:txBody>
          <a:bodyPr/>
          <a:lstStyle/>
          <a:p>
            <a:fld id="{C12D7415-B0BA-0F43-BE7E-6DB992574205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49300" y="1398588"/>
            <a:ext cx="10744200" cy="1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7800" y="744249"/>
            <a:ext cx="2425700" cy="584877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4221884"/>
              </p:ext>
            </p:extLst>
          </p:nvPr>
        </p:nvGraphicFramePr>
        <p:xfrm>
          <a:off x="749300" y="1468051"/>
          <a:ext cx="10431318" cy="4811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04465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756"/>
            <a:ext cx="10515600" cy="1457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Компании: результаты процедур</a:t>
            </a:r>
            <a:b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конкурсного производства</a:t>
            </a:r>
            <a:endParaRPr lang="en-US" sz="2800" dirty="0">
              <a:solidFill>
                <a:srgbClr val="4C75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49300" y="1398588"/>
            <a:ext cx="10744200" cy="1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7800" y="744249"/>
            <a:ext cx="2425700" cy="584877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53895153"/>
              </p:ext>
            </p:extLst>
          </p:nvPr>
        </p:nvGraphicFramePr>
        <p:xfrm>
          <a:off x="749300" y="1562791"/>
          <a:ext cx="10862692" cy="37105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9885">
                  <a:extLst>
                    <a:ext uri="{9D8B030D-6E8A-4147-A177-3AD203B41FA5}">
                      <a16:colId xmlns:a16="http://schemas.microsoft.com/office/drawing/2014/main" xmlns="" val="4018046776"/>
                    </a:ext>
                  </a:extLst>
                </a:gridCol>
                <a:gridCol w="1677862">
                  <a:extLst>
                    <a:ext uri="{9D8B030D-6E8A-4147-A177-3AD203B41FA5}">
                      <a16:colId xmlns:a16="http://schemas.microsoft.com/office/drawing/2014/main" xmlns="" val="782212348"/>
                    </a:ext>
                  </a:extLst>
                </a:gridCol>
                <a:gridCol w="925782">
                  <a:extLst>
                    <a:ext uri="{9D8B030D-6E8A-4147-A177-3AD203B41FA5}">
                      <a16:colId xmlns:a16="http://schemas.microsoft.com/office/drawing/2014/main" xmlns="" val="3584140341"/>
                    </a:ext>
                  </a:extLst>
                </a:gridCol>
                <a:gridCol w="1147729">
                  <a:extLst>
                    <a:ext uri="{9D8B030D-6E8A-4147-A177-3AD203B41FA5}">
                      <a16:colId xmlns:a16="http://schemas.microsoft.com/office/drawing/2014/main" xmlns="" val="1134250612"/>
                    </a:ext>
                  </a:extLst>
                </a:gridCol>
                <a:gridCol w="1147729">
                  <a:extLst>
                    <a:ext uri="{9D8B030D-6E8A-4147-A177-3AD203B41FA5}">
                      <a16:colId xmlns:a16="http://schemas.microsoft.com/office/drawing/2014/main" xmlns="" val="1223843117"/>
                    </a:ext>
                  </a:extLst>
                </a:gridCol>
                <a:gridCol w="1210214">
                  <a:extLst>
                    <a:ext uri="{9D8B030D-6E8A-4147-A177-3AD203B41FA5}">
                      <a16:colId xmlns:a16="http://schemas.microsoft.com/office/drawing/2014/main" xmlns="" val="1066714795"/>
                    </a:ext>
                  </a:extLst>
                </a:gridCol>
                <a:gridCol w="1633491">
                  <a:extLst>
                    <a:ext uri="{9D8B030D-6E8A-4147-A177-3AD203B41FA5}">
                      <a16:colId xmlns:a16="http://schemas.microsoft.com/office/drawing/2014/main" xmlns="" val="212659645"/>
                    </a:ext>
                  </a:extLst>
                </a:gridCol>
              </a:tblGrid>
              <a:tr h="63887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800" b="1" i="0" u="none" strike="noStrike" kern="1200" dirty="0">
                        <a:solidFill>
                          <a:srgbClr val="605D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525" marR="9525" marT="9525" marB="0"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мес. 2018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мес. </a:t>
                      </a:r>
                      <a: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b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i="1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1" i="1" u="none" strike="noStrike" kern="1200" dirty="0" err="1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600" b="1" i="1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1" i="1" u="none" strike="noStrike" kern="1200" dirty="0">
                        <a:solidFill>
                          <a:srgbClr val="605D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мес. </a:t>
                      </a:r>
                      <a: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b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</a:t>
                      </a:r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мес. 2017</a:t>
                      </a:r>
                      <a: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  <a:endParaRPr lang="ru-RU" sz="1800" b="1" i="0" u="none" strike="noStrike" kern="1200" dirty="0">
                        <a:solidFill>
                          <a:srgbClr val="605D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45724747"/>
                  </a:ext>
                </a:extLst>
              </a:tr>
              <a:tr h="767919">
                <a:tc>
                  <a:txBody>
                    <a:bodyPr/>
                    <a:lstStyle/>
                    <a:p>
                      <a:pPr marL="75600" algn="l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отчетов, шт.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5 081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6 080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6 733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4 706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7819621"/>
                  </a:ext>
                </a:extLst>
              </a:tr>
              <a:tr h="767919">
                <a:tc>
                  <a:txBody>
                    <a:bodyPr/>
                    <a:lstStyle/>
                    <a:p>
                      <a:pPr marL="75600" algn="l" defTabSz="914400" rtl="0" eaLnBrk="1" fontAlgn="b" latinLnBrk="0" hangingPunct="1"/>
                      <a:r>
                        <a:rPr lang="ru-RU" sz="1800" b="0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Включено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 в реестры, млрд руб.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1 117.9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1 519.9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1 504.7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1 082.0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574511"/>
                  </a:ext>
                </a:extLst>
              </a:tr>
              <a:tr h="767919">
                <a:tc>
                  <a:txBody>
                    <a:bodyPr/>
                    <a:lstStyle/>
                    <a:p>
                      <a:pPr marL="75600" algn="l" defTabSz="914400" rtl="0" eaLnBrk="1" fontAlgn="b" latinLnBrk="0" hangingPunct="1"/>
                      <a:r>
                        <a:rPr lang="ru-RU" sz="1800" b="0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Удовлетворено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требований, млрд руб.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92025401"/>
                  </a:ext>
                </a:extLst>
              </a:tr>
              <a:tr h="767919">
                <a:tc>
                  <a:txBody>
                    <a:bodyPr/>
                    <a:lstStyle/>
                    <a:p>
                      <a:pPr marL="75600" algn="l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Удовлетворенные требования к включенным, 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14420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8681" y="5518000"/>
            <a:ext cx="9889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Дата публикации отчета о процедуре конкурсного производства в отношении юридических лиц  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23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756"/>
            <a:ext cx="10515600" cy="1457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Граждане: результаты </a:t>
            </a:r>
            <a:r>
              <a:rPr lang="ru-RU" sz="2800" dirty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процедур</a:t>
            </a:r>
            <a:br>
              <a:rPr lang="ru-RU" sz="2800" dirty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dirty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реализации имущества</a:t>
            </a:r>
            <a:endParaRPr lang="en-US" sz="2800" dirty="0">
              <a:solidFill>
                <a:srgbClr val="4C75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49300" y="1398588"/>
            <a:ext cx="10744200" cy="1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7800" y="744249"/>
            <a:ext cx="2425700" cy="584877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21180782"/>
              </p:ext>
            </p:extLst>
          </p:nvPr>
        </p:nvGraphicFramePr>
        <p:xfrm>
          <a:off x="749300" y="1562791"/>
          <a:ext cx="10744201" cy="37105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9569">
                  <a:extLst>
                    <a:ext uri="{9D8B030D-6E8A-4147-A177-3AD203B41FA5}">
                      <a16:colId xmlns:a16="http://schemas.microsoft.com/office/drawing/2014/main" xmlns="" val="4018046776"/>
                    </a:ext>
                  </a:extLst>
                </a:gridCol>
                <a:gridCol w="1082958">
                  <a:extLst>
                    <a:ext uri="{9D8B030D-6E8A-4147-A177-3AD203B41FA5}">
                      <a16:colId xmlns:a16="http://schemas.microsoft.com/office/drawing/2014/main" xmlns="" val="3584140341"/>
                    </a:ext>
                  </a:extLst>
                </a:gridCol>
                <a:gridCol w="1342587">
                  <a:extLst>
                    <a:ext uri="{9D8B030D-6E8A-4147-A177-3AD203B41FA5}">
                      <a16:colId xmlns:a16="http://schemas.microsoft.com/office/drawing/2014/main" xmlns="" val="1134250612"/>
                    </a:ext>
                  </a:extLst>
                </a:gridCol>
                <a:gridCol w="1342587">
                  <a:extLst>
                    <a:ext uri="{9D8B030D-6E8A-4147-A177-3AD203B41FA5}">
                      <a16:colId xmlns:a16="http://schemas.microsoft.com/office/drawing/2014/main" xmlns="" val="1223843117"/>
                    </a:ext>
                  </a:extLst>
                </a:gridCol>
                <a:gridCol w="1415680">
                  <a:extLst>
                    <a:ext uri="{9D8B030D-6E8A-4147-A177-3AD203B41FA5}">
                      <a16:colId xmlns:a16="http://schemas.microsoft.com/office/drawing/2014/main" xmlns="" val="1066714795"/>
                    </a:ext>
                  </a:extLst>
                </a:gridCol>
                <a:gridCol w="1910820">
                  <a:extLst>
                    <a:ext uri="{9D8B030D-6E8A-4147-A177-3AD203B41FA5}">
                      <a16:colId xmlns:a16="http://schemas.microsoft.com/office/drawing/2014/main" xmlns="" val="212659645"/>
                    </a:ext>
                  </a:extLst>
                </a:gridCol>
              </a:tblGrid>
              <a:tr h="63887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800" b="1" i="0" u="none" strike="noStrike" kern="1200" dirty="0">
                        <a:solidFill>
                          <a:srgbClr val="605D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525" marR="9525" marT="9525" marB="0"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мес. 2018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мес. </a:t>
                      </a:r>
                      <a: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b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i="1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1" i="1" u="none" strike="noStrike" kern="1200" dirty="0" err="1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600" b="1" i="1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1" i="1" u="none" strike="noStrike" kern="1200" dirty="0">
                        <a:solidFill>
                          <a:srgbClr val="605D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мес. </a:t>
                      </a:r>
                      <a: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b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</a:t>
                      </a:r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мес. 2017</a:t>
                      </a:r>
                      <a: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  <a:endParaRPr lang="ru-RU" sz="1800" b="1" i="0" u="none" strike="noStrike" kern="1200" dirty="0">
                        <a:solidFill>
                          <a:srgbClr val="605D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45724747"/>
                  </a:ext>
                </a:extLst>
              </a:tr>
              <a:tr h="767919">
                <a:tc>
                  <a:txBody>
                    <a:bodyPr/>
                    <a:lstStyle/>
                    <a:p>
                      <a:pPr marL="75600" algn="l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отчетов, шт.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2 132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8 495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7 902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5 653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7819621"/>
                  </a:ext>
                </a:extLst>
              </a:tr>
              <a:tr h="767919">
                <a:tc>
                  <a:txBody>
                    <a:bodyPr/>
                    <a:lstStyle/>
                    <a:p>
                      <a:pPr marL="75600" algn="l" defTabSz="914400" rtl="0" eaLnBrk="1" fontAlgn="b" latinLnBrk="0" hangingPunct="1"/>
                      <a:r>
                        <a:rPr lang="ru-RU" sz="1800" b="0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Включено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 в реестры, млрд руб.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295.4%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574511"/>
                  </a:ext>
                </a:extLst>
              </a:tr>
              <a:tr h="767919">
                <a:tc>
                  <a:txBody>
                    <a:bodyPr/>
                    <a:lstStyle/>
                    <a:p>
                      <a:pPr marL="75600" algn="l" defTabSz="914400" rtl="0" eaLnBrk="1" fontAlgn="b" latinLnBrk="0" hangingPunct="1"/>
                      <a:r>
                        <a:rPr lang="ru-RU" sz="1800" b="0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Удовлетворено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требований, млрд руб.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92025401"/>
                  </a:ext>
                </a:extLst>
              </a:tr>
              <a:tr h="767919">
                <a:tc>
                  <a:txBody>
                    <a:bodyPr/>
                    <a:lstStyle/>
                    <a:p>
                      <a:pPr marL="75600" algn="l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Удовлетворенные требования к включенным, 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459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14420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8681" y="5518000"/>
            <a:ext cx="9889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Дата публикации отчета о процедуре конкурсного производства в отношении юридических лиц  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178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756"/>
            <a:ext cx="10515600" cy="1457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Компании и граждане: наличие имущества</a:t>
            </a:r>
            <a:b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результаты торгов </a:t>
            </a:r>
            <a:endParaRPr lang="en-US" sz="2800" dirty="0">
              <a:solidFill>
                <a:srgbClr val="4C75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49300" y="1398588"/>
            <a:ext cx="10744200" cy="1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7800" y="744249"/>
            <a:ext cx="2425700" cy="584877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32764462"/>
              </p:ext>
            </p:extLst>
          </p:nvPr>
        </p:nvGraphicFramePr>
        <p:xfrm>
          <a:off x="749300" y="1562793"/>
          <a:ext cx="10604500" cy="39277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5857">
                  <a:extLst>
                    <a:ext uri="{9D8B030D-6E8A-4147-A177-3AD203B41FA5}">
                      <a16:colId xmlns:a16="http://schemas.microsoft.com/office/drawing/2014/main" xmlns="" val="4018046776"/>
                    </a:ext>
                  </a:extLst>
                </a:gridCol>
                <a:gridCol w="1020987">
                  <a:extLst>
                    <a:ext uri="{9D8B030D-6E8A-4147-A177-3AD203B41FA5}">
                      <a16:colId xmlns:a16="http://schemas.microsoft.com/office/drawing/2014/main" xmlns="" val="3584140341"/>
                    </a:ext>
                  </a:extLst>
                </a:gridCol>
                <a:gridCol w="1265757">
                  <a:extLst>
                    <a:ext uri="{9D8B030D-6E8A-4147-A177-3AD203B41FA5}">
                      <a16:colId xmlns:a16="http://schemas.microsoft.com/office/drawing/2014/main" xmlns="" val="1134250612"/>
                    </a:ext>
                  </a:extLst>
                </a:gridCol>
                <a:gridCol w="1265757">
                  <a:extLst>
                    <a:ext uri="{9D8B030D-6E8A-4147-A177-3AD203B41FA5}">
                      <a16:colId xmlns:a16="http://schemas.microsoft.com/office/drawing/2014/main" xmlns="" val="1223843117"/>
                    </a:ext>
                  </a:extLst>
                </a:gridCol>
                <a:gridCol w="1543784">
                  <a:extLst>
                    <a:ext uri="{9D8B030D-6E8A-4147-A177-3AD203B41FA5}">
                      <a16:colId xmlns:a16="http://schemas.microsoft.com/office/drawing/2014/main" xmlns="" val="1066714795"/>
                    </a:ext>
                  </a:extLst>
                </a:gridCol>
                <a:gridCol w="1592358">
                  <a:extLst>
                    <a:ext uri="{9D8B030D-6E8A-4147-A177-3AD203B41FA5}">
                      <a16:colId xmlns:a16="http://schemas.microsoft.com/office/drawing/2014/main" xmlns="" val="212659645"/>
                    </a:ext>
                  </a:extLst>
                </a:gridCol>
              </a:tblGrid>
              <a:tr h="62240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800" b="1" i="0" u="none" strike="noStrike" kern="1200" dirty="0">
                        <a:solidFill>
                          <a:srgbClr val="605D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525" marR="9525" marT="9525" marB="0"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мес. 2018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мес. </a:t>
                      </a:r>
                      <a: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b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i="1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1" i="1" u="none" strike="noStrike" kern="1200" dirty="0" err="1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600" b="1" i="1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1" i="1" u="none" strike="noStrike" kern="1200" dirty="0">
                        <a:solidFill>
                          <a:srgbClr val="605D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мес. </a:t>
                      </a:r>
                      <a: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b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</a:t>
                      </a:r>
                      <a:r>
                        <a:rPr lang="ru-RU" sz="1800" b="1" i="0" u="none" strike="noStrike" kern="1200" dirty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мес. 2017</a:t>
                      </a:r>
                      <a:r>
                        <a:rPr lang="ru-RU" sz="18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  <a:endParaRPr lang="ru-RU" sz="1800" b="1" i="0" u="none" strike="noStrike" kern="1200" dirty="0">
                        <a:solidFill>
                          <a:srgbClr val="605D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45724747"/>
                  </a:ext>
                </a:extLst>
              </a:tr>
              <a:tr h="417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требований кредиторов в реестрах, млрд руб.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1 692.3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1 940.2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1 192.1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574511"/>
                  </a:ext>
                </a:extLst>
              </a:tr>
              <a:tr h="417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Инвентаризация имущества должников, млрд руб.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455.9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590.5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5958299"/>
                  </a:ext>
                </a:extLst>
              </a:tr>
              <a:tr h="62240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Инвентаризация имущества к размеру требований, % </a:t>
                      </a:r>
                      <a:endParaRPr lang="ru-RU" sz="1800" b="0" i="0" u="none" strike="noStrike" kern="1200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8497126"/>
                  </a:ext>
                </a:extLst>
              </a:tr>
              <a:tr h="62240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Удовлетворено реестровых требований кредиторов, млрд руб.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102.4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92025401"/>
                  </a:ext>
                </a:extLst>
              </a:tr>
              <a:tr h="32176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Реализовано на торгах, млрд руб.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144209"/>
                  </a:ext>
                </a:extLst>
              </a:tr>
              <a:tr h="62240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Реализовано на торгах в % к требованиям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кредиторов в реестрах</a:t>
                      </a:r>
                      <a:endParaRPr lang="ru-RU" sz="1800" b="0" i="0" u="none" strike="noStrike" kern="1200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7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977875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9300" y="5586009"/>
            <a:ext cx="9889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Дата публикации отчета о процедуре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конкурсного производства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или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реализации имущества гражданина 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300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007"/>
            <a:ext cx="10515600" cy="14246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 конкурсного производства:</a:t>
            </a:r>
            <a:br>
              <a:rPr lang="ru-RU" sz="2800" dirty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dirty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среднем на процедуру</a:t>
            </a:r>
            <a:endParaRPr lang="en-US" sz="2800" dirty="0">
              <a:solidFill>
                <a:srgbClr val="4C75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749300" y="1398588"/>
            <a:ext cx="10744200" cy="1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7800" y="744249"/>
            <a:ext cx="2425700" cy="584877"/>
          </a:xfrm>
          <a:prstGeom prst="rect">
            <a:avLst/>
          </a:prstGeom>
        </p:spPr>
      </p:pic>
      <p:graphicFrame>
        <p:nvGraphicFramePr>
          <p:cNvPr id="11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8706351"/>
              </p:ext>
            </p:extLst>
          </p:nvPr>
        </p:nvGraphicFramePr>
        <p:xfrm>
          <a:off x="1086651" y="1371956"/>
          <a:ext cx="9309100" cy="4772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Прямая со стрелкой 18"/>
          <p:cNvCxnSpPr/>
          <p:nvPr/>
        </p:nvCxnSpPr>
        <p:spPr>
          <a:xfrm flipV="1">
            <a:off x="2734322" y="2041865"/>
            <a:ext cx="861134" cy="1242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813175" y="3634146"/>
            <a:ext cx="816747" cy="2453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34322" y="1757779"/>
            <a:ext cx="603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D64125"/>
                </a:solidFill>
              </a:rPr>
              <a:t>+5%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13175" y="3238035"/>
            <a:ext cx="708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D64125"/>
                </a:solidFill>
              </a:rPr>
              <a:t>+21%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9503" y="6137068"/>
            <a:ext cx="9889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Дата публикации отчета о процедуре конкурсного производства в отношении юридических лиц  </a:t>
            </a:r>
          </a:p>
        </p:txBody>
      </p:sp>
    </p:spTree>
    <p:extLst>
      <p:ext uri="{BB962C8B-B14F-4D97-AF65-F5344CB8AC3E}">
        <p14:creationId xmlns:p14="http://schemas.microsoft.com/office/powerpoint/2010/main" xmlns="" val="3413441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007"/>
            <a:ext cx="10515600" cy="14246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 реализации имущества</a:t>
            </a:r>
            <a:br>
              <a:rPr lang="ru-RU" sz="2800" dirty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dirty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гражданина: в среднем на процедуру</a:t>
            </a:r>
            <a:endParaRPr lang="en-US" sz="2800" dirty="0">
              <a:solidFill>
                <a:srgbClr val="4C75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749300" y="1398588"/>
            <a:ext cx="10744200" cy="1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7800" y="744249"/>
            <a:ext cx="2425700" cy="584877"/>
          </a:xfrm>
          <a:prstGeom prst="rect">
            <a:avLst/>
          </a:prstGeom>
        </p:spPr>
      </p:pic>
      <p:graphicFrame>
        <p:nvGraphicFramePr>
          <p:cNvPr id="11" name="Объект 9"/>
          <p:cNvGraphicFramePr>
            <a:graphicFrameLocks/>
          </p:cNvGraphicFramePr>
          <p:nvPr>
            <p:extLst/>
          </p:nvPr>
        </p:nvGraphicFramePr>
        <p:xfrm>
          <a:off x="1086651" y="1371956"/>
          <a:ext cx="9309100" cy="4772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Прямая со стрелкой 18"/>
          <p:cNvCxnSpPr/>
          <p:nvPr/>
        </p:nvCxnSpPr>
        <p:spPr>
          <a:xfrm flipV="1">
            <a:off x="2227811" y="1733518"/>
            <a:ext cx="1205345" cy="184307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718567" y="4089576"/>
            <a:ext cx="917462" cy="7015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69869" y="2279984"/>
            <a:ext cx="1110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D64125"/>
                </a:solidFill>
              </a:rPr>
              <a:t>в 2,8 раз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72353" y="3912613"/>
            <a:ext cx="1163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D64125"/>
                </a:solidFill>
              </a:rPr>
              <a:t>в 2,4 раза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9503" y="6137068"/>
            <a:ext cx="9889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Дата публикации отчета о процедуре реализации имущества в отношении физических лиц и ИП  </a:t>
            </a:r>
          </a:p>
        </p:txBody>
      </p:sp>
    </p:spTree>
    <p:extLst>
      <p:ext uri="{BB962C8B-B14F-4D97-AF65-F5344CB8AC3E}">
        <p14:creationId xmlns:p14="http://schemas.microsoft.com/office/powerpoint/2010/main" xmlns="" val="928568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Вознаграждение управляющих – </a:t>
            </a:r>
            <a:br>
              <a:rPr lang="ru-RU" sz="2800" dirty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dirty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АУ</a:t>
            </a:r>
            <a:endParaRPr lang="en-US" sz="2800" dirty="0">
              <a:solidFill>
                <a:srgbClr val="4C75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749300" y="1398588"/>
            <a:ext cx="10744200" cy="1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7800" y="744249"/>
            <a:ext cx="2425700" cy="584877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00400051"/>
              </p:ext>
            </p:extLst>
          </p:nvPr>
        </p:nvGraphicFramePr>
        <p:xfrm>
          <a:off x="812368" y="2434301"/>
          <a:ext cx="5405552" cy="3526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49300" y="1497580"/>
            <a:ext cx="10969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Количество управляющих, получивших вознаграждение в данном диапазоне, в среднем за месяц ведения процедуры конкурсного производства, согласно отчетам АУ.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>
                <a:solidFill>
                  <a:srgbClr val="E45926"/>
                </a:solidFill>
              </a:rPr>
              <a:t>36-38%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управляющих отчитываются о </a:t>
            </a:r>
            <a:r>
              <a:rPr lang="ru-RU" sz="2000" dirty="0">
                <a:solidFill>
                  <a:srgbClr val="E45926"/>
                </a:solidFill>
              </a:rPr>
              <a:t>нулевом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вознаграждении.</a:t>
            </a:r>
          </a:p>
        </p:txBody>
      </p:sp>
      <p:graphicFrame>
        <p:nvGraphicFramePr>
          <p:cNvPr id="11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70779832"/>
              </p:ext>
            </p:extLst>
          </p:nvPr>
        </p:nvGraphicFramePr>
        <p:xfrm>
          <a:off x="5894772" y="2432052"/>
          <a:ext cx="4819835" cy="3526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38200" y="5877047"/>
            <a:ext cx="9889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Дата публикации отчета о процедуре конкурсного производства в отношении юридических лиц  </a:t>
            </a:r>
          </a:p>
        </p:txBody>
      </p:sp>
    </p:spTree>
    <p:extLst>
      <p:ext uri="{BB962C8B-B14F-4D97-AF65-F5344CB8AC3E}">
        <p14:creationId xmlns:p14="http://schemas.microsoft.com/office/powerpoint/2010/main" xmlns="" val="376839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Оспаривание </a:t>
            </a:r>
            <a:r>
              <a:rPr lang="ru-RU" sz="2800" dirty="0" smtClean="0">
                <a:solidFill>
                  <a:srgbClr val="4C75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сделок (по отчетам АУ)</a:t>
            </a:r>
            <a:endParaRPr lang="en-US" sz="2800" dirty="0">
              <a:solidFill>
                <a:srgbClr val="4C75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49300" y="1398588"/>
            <a:ext cx="10744200" cy="1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7800" y="744249"/>
            <a:ext cx="2425700" cy="584877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749300" y="1562790"/>
          <a:ext cx="10744200" cy="3318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2002">
                  <a:extLst>
                    <a:ext uri="{9D8B030D-6E8A-4147-A177-3AD203B41FA5}">
                      <a16:colId xmlns:a16="http://schemas.microsoft.com/office/drawing/2014/main" xmlns="" val="4018046776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xmlns="" val="3584140341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xmlns="" val="1134250612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xmlns="" val="1223843117"/>
                    </a:ext>
                  </a:extLst>
                </a:gridCol>
                <a:gridCol w="1753985">
                  <a:extLst>
                    <a:ext uri="{9D8B030D-6E8A-4147-A177-3AD203B41FA5}">
                      <a16:colId xmlns:a16="http://schemas.microsoft.com/office/drawing/2014/main" xmlns="" val="1066714795"/>
                    </a:ext>
                  </a:extLst>
                </a:gridCol>
                <a:gridCol w="1809173">
                  <a:extLst>
                    <a:ext uri="{9D8B030D-6E8A-4147-A177-3AD203B41FA5}">
                      <a16:colId xmlns:a16="http://schemas.microsoft.com/office/drawing/2014/main" xmlns="" val="212659645"/>
                    </a:ext>
                  </a:extLst>
                </a:gridCol>
              </a:tblGrid>
              <a:tr h="3657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ru-RU" sz="1600" b="1" i="0" u="none" strike="noStrike" kern="1200" dirty="0">
                        <a:solidFill>
                          <a:srgbClr val="605D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ru-RU" sz="1600" b="1" i="0" u="none" strike="noStrike" kern="1200" dirty="0">
                        <a:solidFill>
                          <a:srgbClr val="605D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ru-RU" sz="1600" b="1" i="0" u="none" strike="noStrike" kern="1200" dirty="0">
                        <a:solidFill>
                          <a:srgbClr val="605D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мес. 2018 г.  </a:t>
                      </a:r>
                      <a:endParaRPr lang="ru-RU" sz="1600" b="1" i="0" u="none" strike="noStrike" kern="1200" dirty="0">
                        <a:solidFill>
                          <a:srgbClr val="605D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мес. 2017 г.</a:t>
                      </a:r>
                    </a:p>
                    <a:p>
                      <a:pPr algn="ctr" fontAlgn="b"/>
                      <a:r>
                        <a:rPr lang="ru-RU" sz="16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1" i="0" u="none" strike="noStrike" kern="1200" dirty="0" err="1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600" b="1" i="0" u="none" strike="noStrike" kern="1200" dirty="0" smtClean="0">
                          <a:solidFill>
                            <a:srgbClr val="605D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1" i="0" u="none" strike="noStrike" kern="1200" dirty="0">
                        <a:solidFill>
                          <a:srgbClr val="605D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3327979"/>
                  </a:ext>
                </a:extLst>
              </a:tr>
              <a:tr h="274005">
                <a:tc>
                  <a:txBody>
                    <a:bodyPr/>
                    <a:lstStyle/>
                    <a:p>
                      <a:pPr marL="762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принятых заявлений о признании сделок должника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недействительными</a:t>
                      </a:r>
                      <a:endParaRPr lang="ru-RU" sz="1400" b="0" i="0" u="none" strike="noStrike" kern="1200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3 402</a:t>
                      </a:r>
                      <a:endParaRPr lang="ru-RU" sz="1400" b="0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5 587</a:t>
                      </a:r>
                      <a:endParaRPr lang="ru-RU" sz="1400" b="0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7 101</a:t>
                      </a:r>
                      <a:endParaRPr lang="ru-RU" sz="1400" b="0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</a:rPr>
                        <a:t>5 937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</a:rPr>
                        <a:t>4 956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45724747"/>
                  </a:ext>
                </a:extLst>
              </a:tr>
              <a:tr h="316746">
                <a:tc>
                  <a:txBody>
                    <a:bodyPr/>
                    <a:lstStyle/>
                    <a:p>
                      <a:pPr marL="762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рассмотренных заявлений о признании сделок должника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недействительными</a:t>
                      </a:r>
                      <a:endParaRPr lang="ru-RU" sz="1400" b="0" i="0" u="none" strike="noStrike" kern="1200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3 136</a:t>
                      </a:r>
                      <a:endParaRPr lang="ru-RU" sz="1400" b="0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4 957</a:t>
                      </a:r>
                      <a:endParaRPr lang="ru-RU" sz="1400" b="0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6 296</a:t>
                      </a:r>
                      <a:endParaRPr lang="ru-RU" sz="1400" b="0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</a:rPr>
                        <a:t>5 177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</a:rPr>
                        <a:t>4 420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36326200"/>
                  </a:ext>
                </a:extLst>
              </a:tr>
              <a:tr h="309978">
                <a:tc>
                  <a:txBody>
                    <a:bodyPr/>
                    <a:lstStyle/>
                    <a:p>
                      <a:pPr marL="762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удовлетворенных заявлений о признании сделок должника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недействительными</a:t>
                      </a:r>
                      <a:endParaRPr lang="ru-RU" sz="1400" b="0" i="0" u="none" strike="noStrike" kern="1200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1 394</a:t>
                      </a:r>
                      <a:endParaRPr lang="ru-RU" sz="1400" b="0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2 279</a:t>
                      </a:r>
                      <a:endParaRPr lang="ru-RU" sz="1400" b="0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2 937</a:t>
                      </a:r>
                      <a:endParaRPr lang="ru-RU" sz="1400" b="0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</a:rPr>
                        <a:t>2 346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</a:rPr>
                        <a:t>2 149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429272"/>
                  </a:ext>
                </a:extLst>
              </a:tr>
              <a:tr h="316746">
                <a:tc>
                  <a:txBody>
                    <a:bodyPr/>
                    <a:lstStyle/>
                    <a:p>
                      <a:pPr marL="762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удовлетворенных заявлений в принятых</a:t>
                      </a:r>
                      <a:endParaRPr lang="ru-RU" sz="1400" b="0" i="0" u="none" strike="noStrike" kern="1200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0714007"/>
                  </a:ext>
                </a:extLst>
              </a:tr>
              <a:tr h="316746">
                <a:tc>
                  <a:txBody>
                    <a:bodyPr/>
                    <a:lstStyle/>
                    <a:p>
                      <a:pPr marL="762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удовлетворенных заявлений в рассмотренных</a:t>
                      </a:r>
                      <a:endParaRPr lang="ru-RU" sz="1400" b="0" i="0" u="none" strike="noStrike" kern="1200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3B3838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641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960199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8200" y="5209151"/>
            <a:ext cx="9969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Дата публикации финального отчета о процедуре.</a:t>
            </a:r>
            <a:b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Учитываются отчеты в отношении должников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юридических и физических лиц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 всем процедурам.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77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22409</TotalTime>
  <Words>655</Words>
  <Application>Microsoft Office PowerPoint</Application>
  <PresentationFormat>Произвольный</PresentationFormat>
  <Paragraphs>209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Количество процедур банкротства</vt:lpstr>
      <vt:lpstr>Компании: результаты процедур конкурсного производства</vt:lpstr>
      <vt:lpstr>Граждане: результаты процедур реализации имущества</vt:lpstr>
      <vt:lpstr>Компании и граждане: наличие имущества и результаты торгов </vt:lpstr>
      <vt:lpstr>Результаты конкурсного производства: в среднем на процедуру</vt:lpstr>
      <vt:lpstr>Результаты реализации имущества гражданина: в среднем на процедуру</vt:lpstr>
      <vt:lpstr>Вознаграждение управляющих –  количество АУ</vt:lpstr>
      <vt:lpstr>Оспаривание сделок (по отчетам АУ)</vt:lpstr>
      <vt:lpstr>Число заявлений о привлечении к субсидиарной ответственности и число банкротств </vt:lpstr>
      <vt:lpstr>Доля удовлетворенных заявлений о субсидиарной ответственности</vt:lpstr>
      <vt:lpstr>Ключевые проблемы института банкротства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</dc:creator>
  <cp:lastModifiedBy>Пользователь Windows</cp:lastModifiedBy>
  <cp:revision>758</cp:revision>
  <cp:lastPrinted>2018-10-30T14:24:47Z</cp:lastPrinted>
  <dcterms:created xsi:type="dcterms:W3CDTF">2017-03-03T06:24:34Z</dcterms:created>
  <dcterms:modified xsi:type="dcterms:W3CDTF">2018-11-27T11:50:46Z</dcterms:modified>
</cp:coreProperties>
</file>