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57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95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5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02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6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5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62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14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03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2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4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Texturizer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D344E-563A-41CA-BEB5-7F3486191285}" type="datetimeFigureOut">
              <a:rPr lang="ru-RU" smtClean="0"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780AA-A5BE-42F5-B22E-C4DDAF90A6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94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ОТВЕТСТВЕННОСТЬ</a:t>
            </a:r>
            <a:br>
              <a:rPr lang="ru-RU" b="1" dirty="0" smtClean="0"/>
            </a:br>
            <a:r>
              <a:rPr lang="ru-RU" b="1" dirty="0" smtClean="0"/>
              <a:t>АРБИТРАЖНОГО УПРАВЛЯЮЩЕГО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170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Арбитражный управляющий может быть привлечен к следующим видам ответственности: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 дисциплинарной</a:t>
            </a:r>
          </a:p>
          <a:p>
            <a:r>
              <a:rPr lang="ru-RU" sz="4000" dirty="0" smtClean="0"/>
              <a:t>административной</a:t>
            </a:r>
          </a:p>
          <a:p>
            <a:r>
              <a:rPr lang="ru-RU" sz="4000" dirty="0" smtClean="0"/>
              <a:t>гражданско-правовой</a:t>
            </a:r>
          </a:p>
          <a:p>
            <a:r>
              <a:rPr lang="ru-RU" sz="4000" dirty="0" smtClean="0"/>
              <a:t>уголовной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3893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3600" dirty="0"/>
              <a:t>отстранение </a:t>
            </a:r>
            <a:r>
              <a:rPr lang="ru-RU" sz="3600" dirty="0" smtClean="0"/>
              <a:t>управляющего от </a:t>
            </a:r>
            <a:r>
              <a:rPr lang="ru-RU" sz="3600" dirty="0"/>
              <a:t>исполнения возложенных </a:t>
            </a:r>
            <a:r>
              <a:rPr lang="ru-RU" sz="3600" dirty="0" smtClean="0"/>
              <a:t>на него обязанностей</a:t>
            </a:r>
            <a:endParaRPr lang="ru-RU" sz="3600" dirty="0"/>
          </a:p>
          <a:p>
            <a:pPr lvl="0"/>
            <a:r>
              <a:rPr lang="ru-RU" sz="3600" dirty="0"/>
              <a:t>взыскание убытков, причиненных </a:t>
            </a:r>
            <a:r>
              <a:rPr lang="ru-RU" sz="3600" dirty="0" smtClean="0"/>
              <a:t>должнику и кредиторам</a:t>
            </a:r>
            <a:endParaRPr lang="ru-RU" sz="3600" dirty="0"/>
          </a:p>
          <a:p>
            <a:pPr lvl="0"/>
            <a:r>
              <a:rPr lang="ru-RU" sz="3600" dirty="0" smtClean="0"/>
              <a:t>дисквалификация </a:t>
            </a:r>
            <a:r>
              <a:rPr lang="ru-RU" sz="3600" dirty="0"/>
              <a:t>за совершение административного </a:t>
            </a:r>
            <a:r>
              <a:rPr lang="ru-RU" sz="3600" dirty="0" smtClean="0"/>
              <a:t>правонарушения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Наиболее значимые меры ответственности: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0301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Подход Верховного суда РФ по привлечению к ответственности </a:t>
            </a:r>
            <a:r>
              <a:rPr lang="ru-RU" sz="2800" b="1" dirty="0" smtClean="0"/>
              <a:t>арбитражного управляющего</a:t>
            </a:r>
            <a:br>
              <a:rPr lang="ru-RU" sz="2800" b="1" dirty="0" smtClean="0"/>
            </a:br>
            <a:r>
              <a:rPr lang="ru-RU" sz="2000" b="1" dirty="0" smtClean="0"/>
              <a:t>(</a:t>
            </a:r>
            <a:r>
              <a:rPr lang="ru-RU" sz="2000" b="1" dirty="0"/>
              <a:t>Определение от 19.11.2018 N </a:t>
            </a:r>
            <a:r>
              <a:rPr lang="ru-RU" sz="2000" b="1" dirty="0" smtClean="0"/>
              <a:t>301-ЭС18-11487)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 smtClean="0"/>
              <a:t>Ужесточается подход к стандартам добросовестного и разумного поведения арбитражного управляющего </a:t>
            </a:r>
          </a:p>
          <a:p>
            <a:r>
              <a:rPr lang="ru-RU" sz="2600" dirty="0" smtClean="0"/>
              <a:t>Добросовестность и разумность действий является основополагающим требованием к реализации прав арбитражным управляющим</a:t>
            </a:r>
            <a:endParaRPr lang="ru-RU" sz="2600" dirty="0" smtClean="0"/>
          </a:p>
          <a:p>
            <a:r>
              <a:rPr lang="ru-RU" sz="2600" dirty="0" smtClean="0"/>
              <a:t>Вводится презумпция </a:t>
            </a:r>
            <a:r>
              <a:rPr lang="ru-RU" sz="2600" dirty="0"/>
              <a:t>причинной связи между незаконными действиями арбитражного управляющего и </a:t>
            </a:r>
            <a:r>
              <a:rPr lang="ru-RU" sz="2600" dirty="0" smtClean="0"/>
              <a:t>убытками кредиторов</a:t>
            </a:r>
            <a:endParaRPr lang="ru-RU" sz="2600" dirty="0" smtClean="0"/>
          </a:p>
          <a:p>
            <a:r>
              <a:rPr lang="ru-RU" sz="2600" dirty="0" smtClean="0"/>
              <a:t>Бремя </a:t>
            </a:r>
            <a:r>
              <a:rPr lang="ru-RU" sz="2600" dirty="0"/>
              <a:t>опровержения такой </a:t>
            </a:r>
            <a:r>
              <a:rPr lang="ru-RU" sz="2600" dirty="0" smtClean="0"/>
              <a:t>презумпции перекладывается </a:t>
            </a:r>
            <a:r>
              <a:rPr lang="ru-RU" sz="2600" dirty="0"/>
              <a:t>на ответчика</a:t>
            </a:r>
          </a:p>
        </p:txBody>
      </p:sp>
    </p:spTree>
    <p:extLst>
      <p:ext uri="{BB962C8B-B14F-4D97-AF65-F5344CB8AC3E}">
        <p14:creationId xmlns:p14="http://schemas.microsoft.com/office/powerpoint/2010/main" val="3892550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Уменьшение </a:t>
            </a:r>
            <a:r>
              <a:rPr lang="ru-RU" sz="3200" b="1" dirty="0"/>
              <a:t>размера ответственности арбитражного управляющего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Суды не </a:t>
            </a:r>
            <a:r>
              <a:rPr lang="ru-RU" sz="2600" dirty="0"/>
              <a:t>дают оценку разумности и достаточности действий конкурсных кредиторов </a:t>
            </a:r>
            <a:r>
              <a:rPr lang="ru-RU" sz="2600" dirty="0" smtClean="0"/>
              <a:t>(</a:t>
            </a:r>
            <a:r>
              <a:rPr lang="ru-RU" sz="2600" dirty="0"/>
              <a:t>п. 1 ст. 404 ГК РФ</a:t>
            </a:r>
            <a:r>
              <a:rPr lang="ru-RU" sz="2600" dirty="0" smtClean="0"/>
              <a:t>)</a:t>
            </a:r>
          </a:p>
          <a:p>
            <a:r>
              <a:rPr lang="ru-RU" sz="2600" dirty="0" smtClean="0"/>
              <a:t>Конкурсные </a:t>
            </a:r>
            <a:r>
              <a:rPr lang="ru-RU" sz="2600" dirty="0"/>
              <a:t>кредиторы уклоняются от самостоятельной реализации своих прав в деле о банкротстве, отказываются содействовать в получении информации о действиях </a:t>
            </a:r>
            <a:r>
              <a:rPr lang="ru-RU" sz="2600" dirty="0" smtClean="0"/>
              <a:t>должника</a:t>
            </a:r>
            <a:endParaRPr lang="ru-RU" sz="2600" dirty="0"/>
          </a:p>
          <a:p>
            <a:r>
              <a:rPr lang="ru-RU" sz="2600" dirty="0" err="1" smtClean="0"/>
              <a:t>Нереализация</a:t>
            </a:r>
            <a:r>
              <a:rPr lang="ru-RU" sz="2600" dirty="0" smtClean="0"/>
              <a:t> прав </a:t>
            </a:r>
            <a:r>
              <a:rPr lang="ru-RU" sz="2600" dirty="0"/>
              <a:t>со стороны кредиторов должна влечь уменьшение размера ответственности арбитражного управляющего.</a:t>
            </a:r>
          </a:p>
        </p:txBody>
      </p:sp>
    </p:spTree>
    <p:extLst>
      <p:ext uri="{BB962C8B-B14F-4D97-AF65-F5344CB8AC3E}">
        <p14:creationId xmlns:p14="http://schemas.microsoft.com/office/powerpoint/2010/main" val="407957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Наиболее распространенные требования </a:t>
            </a:r>
            <a:r>
              <a:rPr lang="ru-RU" sz="2800" b="1" dirty="0"/>
              <a:t>о взыскании убытков с арбитражного управляющего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Ненадлежащее </a:t>
            </a:r>
            <a:r>
              <a:rPr lang="ru-RU" dirty="0"/>
              <a:t>исполнение обязанности по формированию конкурсной </a:t>
            </a:r>
            <a:r>
              <a:rPr lang="ru-RU" dirty="0" smtClean="0"/>
              <a:t>массы</a:t>
            </a:r>
          </a:p>
          <a:p>
            <a:r>
              <a:rPr lang="ru-RU" dirty="0" smtClean="0"/>
              <a:t>нарушение очередности погашения требований кредиторов</a:t>
            </a:r>
          </a:p>
          <a:p>
            <a:r>
              <a:rPr lang="ru-RU" dirty="0" smtClean="0"/>
              <a:t>необоснованное расходование денежных средств должника </a:t>
            </a:r>
          </a:p>
          <a:p>
            <a:r>
              <a:rPr lang="ru-RU" dirty="0" smtClean="0"/>
              <a:t>необоснованная трата управляющим денежных средств должника на выплаты привлеченным лицам (превышение лимитов)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617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2617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Определение вины арбитражного управляющего, поручившего исполнение своих обязанностей третьему лицу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Управляющий </a:t>
            </a:r>
            <a:r>
              <a:rPr lang="ru-RU" sz="2600" dirty="0"/>
              <a:t>может быть привлечен к гражданско-правовой ответственности в виде взыскания убытков вследствие ненадлежащего исполнения им обязанностей арбитражного управляющего независимо от наличия требований о возмещении причиненного вреда к иным </a:t>
            </a:r>
            <a:r>
              <a:rPr lang="ru-RU" sz="2600" dirty="0" smtClean="0"/>
              <a:t>лицам. </a:t>
            </a:r>
            <a:r>
              <a:rPr lang="ru-RU" sz="2600" dirty="0" smtClean="0"/>
              <a:t>Правовая позиция отражена в Определении ВС РФ от 04.07.2016 N 303-ЭС16-1164(1, 2) и включена в Обзор судебной практики ВС РФ N 3 (2016), утвержденный Президиумом ВС РФ 19 октября 2016 года.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292403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Законодательные инициативы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600" dirty="0" smtClean="0"/>
              <a:t>Установление срока на обжалование действий (бездействия) арбитражного управляющего – 6 месяцев</a:t>
            </a:r>
          </a:p>
          <a:p>
            <a:r>
              <a:rPr lang="ru-RU" sz="2600" dirty="0" smtClean="0"/>
              <a:t>Заявления об обжаловании действий (бездействия) арбитражного управляющего оплачиваются государственной пошлиной в размере, предусмотренном для подачи заявлений о признании ненормативного правового акта недействительным</a:t>
            </a:r>
          </a:p>
          <a:p>
            <a:r>
              <a:rPr lang="ru-RU" sz="2600" dirty="0" smtClean="0"/>
              <a:t>Обязательно соблюдение претензионного порядка как при подачи заявления об обжалований действий, так и заявления о взыскании убытков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685936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326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ОТВЕТСТВЕННОСТЬ АРБИТРАЖНОГО УПРАВЛЯЮЩЕГО</vt:lpstr>
      <vt:lpstr>Арбитражный управляющий может быть привлечен к следующим видам ответственности:</vt:lpstr>
      <vt:lpstr>Наиболее значимые меры ответственности:</vt:lpstr>
      <vt:lpstr>Подход Верховного суда РФ по привлечению к ответственности арбитражного управляющего (Определение от 19.11.2018 N 301-ЭС18-11487)</vt:lpstr>
      <vt:lpstr>Уменьшение размера ответственности арбитражного управляющего</vt:lpstr>
      <vt:lpstr>Наиболее распространенные требования о взыскании убытков с арбитражного управляющего</vt:lpstr>
      <vt:lpstr>Определение вины арбитражного управляющего, поручившего исполнение своих обязанностей третьему лицу</vt:lpstr>
      <vt:lpstr>Законодательные инициативы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ОТВЕТСТВЕННОСТЬ АРБИТРАЖНОГО УПРАВЛЯЮЩЕГО</dc:title>
  <dc:creator>username</dc:creator>
  <cp:lastModifiedBy>username</cp:lastModifiedBy>
  <cp:revision>11</cp:revision>
  <dcterms:created xsi:type="dcterms:W3CDTF">2018-11-28T08:03:26Z</dcterms:created>
  <dcterms:modified xsi:type="dcterms:W3CDTF">2018-11-28T09:26:00Z</dcterms:modified>
</cp:coreProperties>
</file>