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412" r:id="rId2"/>
    <p:sldId id="416" r:id="rId3"/>
    <p:sldId id="428" r:id="rId4"/>
    <p:sldId id="305" r:id="rId5"/>
    <p:sldId id="290" r:id="rId6"/>
    <p:sldId id="430" r:id="rId7"/>
    <p:sldId id="432" r:id="rId8"/>
    <p:sldId id="438" r:id="rId9"/>
    <p:sldId id="436" r:id="rId10"/>
    <p:sldId id="434" r:id="rId11"/>
    <p:sldId id="440" r:id="rId12"/>
    <p:sldId id="447" r:id="rId13"/>
    <p:sldId id="448" r:id="rId14"/>
    <p:sldId id="449" r:id="rId15"/>
    <p:sldId id="450" r:id="rId16"/>
    <p:sldId id="451" r:id="rId17"/>
    <p:sldId id="452" r:id="rId18"/>
    <p:sldId id="453" r:id="rId19"/>
    <p:sldId id="307" r:id="rId20"/>
    <p:sldId id="458" r:id="rId21"/>
    <p:sldId id="459" r:id="rId22"/>
    <p:sldId id="460" r:id="rId23"/>
    <p:sldId id="461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21"/>
    <p:restoredTop sz="64799"/>
  </p:normalViewPr>
  <p:slideViewPr>
    <p:cSldViewPr snapToGrid="0" snapToObjects="1">
      <p:cViewPr varScale="1">
        <p:scale>
          <a:sx n="75" d="100"/>
          <a:sy n="75" d="100"/>
        </p:scale>
        <p:origin x="120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00" d="100"/>
        <a:sy n="400" d="100"/>
      </p:scale>
      <p:origin x="0" y="0"/>
    </p:cViewPr>
  </p:sorterViewPr>
  <p:notesViewPr>
    <p:cSldViewPr snapToGrid="0" snapToObjects="1">
      <p:cViewPr varScale="1">
        <p:scale>
          <a:sx n="96" d="100"/>
          <a:sy n="96" d="100"/>
        </p:scale>
        <p:origin x="1752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87B44094-24D2-884C-86C7-505978C24B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90197AB-6190-BC48-BF4C-125D7274F44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12951-36C4-EF44-BC90-03E7883195FA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AF68310-F317-074D-8E27-55720FB2520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D3429C0-3452-034E-910F-F067B91FC6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5D3E6C-DB1B-E544-B02E-6A166DB41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861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8CC45F-1955-5745-A6EB-52F853FE5AED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2D4A1-D4F7-8F49-AA44-FC9AFE8ACC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880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2D4A1-D4F7-8F49-AA44-FC9AFE8ACC73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3859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2D4A1-D4F7-8F49-AA44-FC9AFE8ACC7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2376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2D4A1-D4F7-8F49-AA44-FC9AFE8ACC73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5204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22D4A1-D4F7-8F49-AA44-FC9AFE8ACC73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2578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8D58BB-467E-4831-AA97-13EBAEC82976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75549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8D58BB-467E-4831-AA97-13EBAEC82976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23213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8D58BB-467E-4831-AA97-13EBAEC82976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28557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8D58BB-467E-4831-AA97-13EBAEC82976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66723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baseline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2D4A1-D4F7-8F49-AA44-FC9AFE8ACC73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284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2D4A1-D4F7-8F49-AA44-FC9AFE8ACC7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35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8D58BB-467E-4831-AA97-13EBAEC82976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9337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8D58BB-467E-4831-AA97-13EBAEC82976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38056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2D4A1-D4F7-8F49-AA44-FC9AFE8ACC7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91798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2D4A1-D4F7-8F49-AA44-FC9AFE8ACC7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5221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2D4A1-D4F7-8F49-AA44-FC9AFE8ACC7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2606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2D4A1-D4F7-8F49-AA44-FC9AFE8ACC7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9899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8038" indent="-457200">
              <a:buFont typeface="Helvetica" pitchFamily="2" charset="0"/>
              <a:buChar char="−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2D4A1-D4F7-8F49-AA44-FC9AFE8ACC7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423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5">
                    <a:lumMod val="75000"/>
                  </a:schemeClr>
                </a:solidFill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Helvetica" charset="0"/>
                <a:ea typeface="Helvetica" charset="0"/>
                <a:cs typeface="Helvetica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E252-F15C-1E4F-BC41-D189D7417FE9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2A494-9C79-C84B-92E7-CF88B06C6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2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E252-F15C-1E4F-BC41-D189D7417FE9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2A494-9C79-C84B-92E7-CF88B06C6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E252-F15C-1E4F-BC41-D189D7417FE9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2A494-9C79-C84B-92E7-CF88B06C6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09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3800">
                <a:solidFill>
                  <a:schemeClr val="accent5">
                    <a:lumMod val="75000"/>
                  </a:schemeClr>
                </a:solidFill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>
                <a:latin typeface="Helvetica" charset="0"/>
                <a:ea typeface="Helvetica" charset="0"/>
                <a:cs typeface="Helvetica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defRPr>
                <a:latin typeface="Helvetica" charset="0"/>
                <a:ea typeface="Helvetica" charset="0"/>
                <a:cs typeface="Helvetica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>
                <a:latin typeface="Helvetica" charset="0"/>
                <a:ea typeface="Helvetica" charset="0"/>
                <a:cs typeface="Helvetica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>
                <a:latin typeface="Helvetica" charset="0"/>
                <a:ea typeface="Helvetica" charset="0"/>
                <a:cs typeface="Helvetica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>
                <a:latin typeface="Helvetica" charset="0"/>
                <a:ea typeface="Helvetica" charset="0"/>
                <a:cs typeface="Helvetica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E252-F15C-1E4F-BC41-D189D7417FE9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2A494-9C79-C84B-92E7-CF88B06C6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71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accent5">
                    <a:lumMod val="75000"/>
                  </a:schemeClr>
                </a:solidFill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E252-F15C-1E4F-BC41-D189D7417FE9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2A494-9C79-C84B-92E7-CF88B06C6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106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E252-F15C-1E4F-BC41-D189D7417FE9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2A494-9C79-C84B-92E7-CF88B06C6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663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E252-F15C-1E4F-BC41-D189D7417FE9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2A494-9C79-C84B-92E7-CF88B06C6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462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E252-F15C-1E4F-BC41-D189D7417FE9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2A494-9C79-C84B-92E7-CF88B06C6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58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E252-F15C-1E4F-BC41-D189D7417FE9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2A494-9C79-C84B-92E7-CF88B06C6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583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E252-F15C-1E4F-BC41-D189D7417FE9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2A494-9C79-C84B-92E7-CF88B06C6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299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E252-F15C-1E4F-BC41-D189D7417FE9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2A494-9C79-C84B-92E7-CF88B06C6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01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EE252-F15C-1E4F-BC41-D189D7417FE9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2A494-9C79-C84B-92E7-CF88B06C6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452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5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vova@spa.msu.r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Lvova@spa.msu.ru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53859"/>
            <a:ext cx="10972800" cy="3046891"/>
          </a:xfrm>
        </p:spPr>
        <p:txBody>
          <a:bodyPr>
            <a:noAutofit/>
          </a:bodyPr>
          <a:lstStyle/>
          <a:p>
            <a:pPr algn="r"/>
            <a:r>
              <a:rPr lang="ru-RU" sz="4800" dirty="0"/>
              <a:t>Современные требования к анализу финансового состояния должника</a:t>
            </a:r>
            <a:endParaRPr lang="ru-RU" sz="2800" b="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438400" y="3200750"/>
            <a:ext cx="9144000" cy="36572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ru-RU" sz="2600" b="1" dirty="0"/>
              <a:t>Львова Ольга Александровна </a:t>
            </a:r>
          </a:p>
          <a:p>
            <a:pPr marL="0" indent="0" algn="r">
              <a:buNone/>
            </a:pPr>
            <a:r>
              <a:rPr lang="ru-RU" sz="2200" dirty="0"/>
              <a:t>кандидат экономических наук, доцент </a:t>
            </a:r>
          </a:p>
          <a:p>
            <a:pPr marL="0" indent="0" algn="r">
              <a:buNone/>
            </a:pPr>
            <a:r>
              <a:rPr lang="ru-RU" sz="2200" dirty="0"/>
              <a:t>кафедры финансового менеджмента </a:t>
            </a:r>
          </a:p>
          <a:p>
            <a:pPr marL="0" indent="0" algn="r">
              <a:buNone/>
            </a:pPr>
            <a:r>
              <a:rPr lang="ru-RU" sz="2200" dirty="0"/>
              <a:t>факультета государственного управления </a:t>
            </a:r>
          </a:p>
          <a:p>
            <a:pPr marL="0" indent="0" algn="r">
              <a:buNone/>
            </a:pPr>
            <a:r>
              <a:rPr lang="ru-RU" sz="2200" dirty="0"/>
              <a:t>МГУ имени М.В. Ломоносова</a:t>
            </a:r>
          </a:p>
          <a:p>
            <a:pPr marL="0" indent="0" algn="r">
              <a:buNone/>
            </a:pPr>
            <a:endParaRPr lang="ru-RU" sz="2200" dirty="0"/>
          </a:p>
          <a:p>
            <a:pPr marL="0" indent="0" algn="r">
              <a:buNone/>
            </a:pPr>
            <a:r>
              <a:rPr lang="ru-RU" sz="2200" dirty="0"/>
              <a:t>Исполнительный директор </a:t>
            </a:r>
          </a:p>
          <a:p>
            <a:pPr marL="0" indent="0" algn="r">
              <a:buNone/>
            </a:pPr>
            <a:r>
              <a:rPr lang="ru-RU" sz="2200" dirty="0"/>
              <a:t>ООО «Институт бизнес-решений»</a:t>
            </a:r>
          </a:p>
          <a:p>
            <a:pPr marL="0" indent="0" algn="r">
              <a:buNone/>
            </a:pPr>
            <a:endParaRPr lang="ru-RU" sz="2200" dirty="0">
              <a:solidFill>
                <a:srgbClr val="00B0F0"/>
              </a:solidFill>
              <a:hlinkClick r:id="rId3"/>
            </a:endParaRPr>
          </a:p>
          <a:p>
            <a:pPr marL="0" indent="0" algn="r">
              <a:buNone/>
            </a:pPr>
            <a:r>
              <a:rPr lang="en-US" sz="2200" dirty="0">
                <a:solidFill>
                  <a:srgbClr val="00B0F0"/>
                </a:solidFill>
                <a:hlinkClick r:id="rId3"/>
              </a:rPr>
              <a:t>Lvova@spa.msu.ru</a:t>
            </a:r>
            <a:r>
              <a:rPr lang="ru-RU" sz="2200" dirty="0">
                <a:solidFill>
                  <a:srgbClr val="00B0F0"/>
                </a:solidFill>
              </a:rPr>
              <a:t> </a:t>
            </a:r>
            <a:r>
              <a:rPr lang="ru-RU" sz="2200" b="1" dirty="0">
                <a:solidFill>
                  <a:srgbClr val="00B0F0"/>
                </a:solidFill>
              </a:rPr>
              <a:t>; </a:t>
            </a:r>
            <a:r>
              <a:rPr lang="ru-RU" sz="2200" dirty="0">
                <a:solidFill>
                  <a:srgbClr val="0070C0"/>
                </a:solidFill>
              </a:rPr>
              <a:t>+7 926 121 20 26</a:t>
            </a:r>
            <a:endParaRPr lang="en-US" sz="2200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ru-RU" sz="2200" dirty="0"/>
          </a:p>
        </p:txBody>
      </p:sp>
      <p:pic>
        <p:nvPicPr>
          <p:cNvPr id="6" name="Изображение 3" descr="мгу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8690" y="3526881"/>
            <a:ext cx="1785487" cy="175708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EFFCE6E-799E-8C49-BDA4-A0718D740E4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66" y="5451399"/>
            <a:ext cx="6062133" cy="1438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395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B6FB86-AB6D-4941-90A0-710D82FE4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0"/>
            <a:ext cx="10515600" cy="999067"/>
          </a:xfrm>
        </p:spPr>
        <p:txBody>
          <a:bodyPr/>
          <a:lstStyle/>
          <a:p>
            <a:r>
              <a:rPr lang="ru-RU" dirty="0"/>
              <a:t>Структура Стандарта на 29.11.2018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F3D2F7-E7A5-A049-BC64-EEA86A06E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467" y="846667"/>
            <a:ext cx="11582400" cy="6011333"/>
          </a:xfrm>
        </p:spPr>
        <p:txBody>
          <a:bodyPr>
            <a:noAutofit/>
          </a:bodyPr>
          <a:lstStyle/>
          <a:p>
            <a:pPr>
              <a:spcBef>
                <a:spcPts val="1000"/>
              </a:spcBef>
            </a:pPr>
            <a:r>
              <a:rPr lang="ru-RU" sz="2000" b="1" dirty="0" err="1"/>
              <a:t>I</a:t>
            </a:r>
            <a:r>
              <a:rPr lang="ru-RU" sz="2000" b="1" dirty="0"/>
              <a:t>. Общие положения: </a:t>
            </a:r>
            <a:r>
              <a:rPr lang="ru-RU" sz="2000" dirty="0"/>
              <a:t>соответствие Закону, цель, задачи, период анализа, информационная база, принципы, методы анализа</a:t>
            </a:r>
            <a:endParaRPr lang="ru-RU" sz="2000" b="1" dirty="0"/>
          </a:p>
          <a:p>
            <a:pPr>
              <a:spcBef>
                <a:spcPts val="1000"/>
              </a:spcBef>
            </a:pPr>
            <a:r>
              <a:rPr lang="ru-RU" sz="2000" b="1" dirty="0"/>
              <a:t>II. Анализ финансового состояния должника в первой процедуре, применяемой в деле о банкротстве: </a:t>
            </a:r>
            <a:r>
              <a:rPr lang="ru-RU" sz="2000" dirty="0"/>
              <a:t>цели, выделение этапов, задачи каждого из двух этапов.</a:t>
            </a:r>
          </a:p>
          <a:p>
            <a:pPr>
              <a:spcBef>
                <a:spcPts val="1000"/>
              </a:spcBef>
            </a:pPr>
            <a:r>
              <a:rPr lang="ru-RU" sz="2000" b="1" dirty="0"/>
              <a:t>III. Анализ финансового состояния должника в последующих процедурах, применяемых в деле о банкротстве: </a:t>
            </a:r>
            <a:r>
              <a:rPr lang="ru-RU" sz="2000" dirty="0"/>
              <a:t>основные направления анализа, задачи, которые должны быть решены на основе анализа в каждой из процедур</a:t>
            </a:r>
            <a:r>
              <a:rPr lang="ru-RU" sz="2000" b="1" dirty="0"/>
              <a:t> </a:t>
            </a:r>
            <a:endParaRPr lang="ru-RU" sz="2000" dirty="0"/>
          </a:p>
          <a:p>
            <a:pPr>
              <a:spcBef>
                <a:spcPts val="1000"/>
              </a:spcBef>
            </a:pPr>
            <a:r>
              <a:rPr lang="ru-RU" sz="2000" b="1" dirty="0"/>
              <a:t>IV.  Порядок проведения анализа финансового состояния должника: </a:t>
            </a:r>
            <a:r>
              <a:rPr lang="ru-RU" sz="2000" dirty="0"/>
              <a:t>ст.27-101, Приложения</a:t>
            </a:r>
          </a:p>
          <a:p>
            <a:pPr>
              <a:spcBef>
                <a:spcPts val="1000"/>
              </a:spcBef>
            </a:pPr>
            <a:r>
              <a:rPr lang="ru-RU" sz="2000" b="1" dirty="0" err="1"/>
              <a:t>V</a:t>
            </a:r>
            <a:r>
              <a:rPr lang="ru-RU" sz="2000" b="1" dirty="0"/>
              <a:t>. Требования к документам, содержащим результаты  анализа финансового состояния должника: </a:t>
            </a:r>
          </a:p>
          <a:p>
            <a:pPr marL="584200" indent="-301625">
              <a:buFont typeface="+mj-lt"/>
              <a:buAutoNum type="alphaLcPeriod"/>
            </a:pPr>
            <a:r>
              <a:rPr lang="ru-RU" sz="1800" dirty="0"/>
              <a:t>«Заключение о финансовом состоянии должника», </a:t>
            </a:r>
          </a:p>
          <a:p>
            <a:pPr marL="584200" indent="-301625">
              <a:buFont typeface="+mj-lt"/>
              <a:buAutoNum type="alphaLcPeriod"/>
            </a:pPr>
            <a:r>
              <a:rPr lang="ru-RU" sz="1800" dirty="0"/>
              <a:t>«Заключение о наличии или об отсутствии оснований для оспаривания сделок должника»</a:t>
            </a:r>
          </a:p>
          <a:p>
            <a:pPr marL="584200" indent="-301625">
              <a:buFont typeface="+mj-lt"/>
              <a:buAutoNum type="alphaLcPeriod"/>
            </a:pPr>
            <a:r>
              <a:rPr lang="ru-RU" sz="1800" dirty="0"/>
              <a:t>«Обоснование возможности или невозможности восстановления платежеспособности должника, целесообразности введения последующих применяемых в деле о банкротстве процедур»</a:t>
            </a:r>
          </a:p>
          <a:p>
            <a:pPr>
              <a:spcBef>
                <a:spcPts val="1000"/>
              </a:spcBef>
            </a:pPr>
            <a:r>
              <a:rPr lang="en-US" sz="2000" b="1" dirty="0"/>
              <a:t>VI.</a:t>
            </a:r>
            <a:r>
              <a:rPr lang="ru-RU" sz="2000" b="1" dirty="0"/>
              <a:t> Заключительные положения</a:t>
            </a:r>
          </a:p>
          <a:p>
            <a:pPr>
              <a:spcBef>
                <a:spcPts val="1000"/>
              </a:spcBef>
            </a:pPr>
            <a:r>
              <a:rPr lang="ru-RU" sz="2000" b="1" dirty="0"/>
              <a:t>Приложения:</a:t>
            </a:r>
            <a:r>
              <a:rPr lang="ru-RU" sz="2000" dirty="0"/>
              <a:t> рекомендуемый вид аналитических таблиц к заполнению</a:t>
            </a:r>
          </a:p>
        </p:txBody>
      </p:sp>
    </p:spTree>
    <p:extLst>
      <p:ext uri="{BB962C8B-B14F-4D97-AF65-F5344CB8AC3E}">
        <p14:creationId xmlns:p14="http://schemas.microsoft.com/office/powerpoint/2010/main" val="672576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45E4EB-4586-C543-ADFA-C63C6694A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066" y="1619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Анализ финансового состояния должника в первой процедуре, применяемой в деле о банкротстве </a:t>
            </a:r>
            <a:r>
              <a:rPr lang="ru-RU" sz="4000" b="0" dirty="0"/>
              <a:t>(ст.19, 20)</a:t>
            </a:r>
            <a:r>
              <a:rPr lang="ru-RU" sz="4000" dirty="0"/>
              <a:t>: ДВА ЭТАПА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26B2E4-2229-A042-8B93-0A16C3788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466" y="1639359"/>
            <a:ext cx="11480799" cy="435133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dirty="0"/>
              <a:t>1) </a:t>
            </a:r>
            <a:r>
              <a:rPr lang="ru-RU" sz="1800" b="1" dirty="0"/>
              <a:t>Первый этап:</a:t>
            </a:r>
          </a:p>
          <a:p>
            <a:pPr marL="317500" indent="0">
              <a:buNone/>
            </a:pPr>
            <a:r>
              <a:rPr lang="ru-RU" sz="1800" dirty="0"/>
              <a:t>а) анализ текущей (хозяйственной, операционной) деятельности;</a:t>
            </a:r>
          </a:p>
          <a:p>
            <a:pPr marL="317500" indent="0">
              <a:buNone/>
            </a:pPr>
            <a:r>
              <a:rPr lang="ru-RU" sz="1800" dirty="0"/>
              <a:t>б) анализ инвестиционной деятельности;</a:t>
            </a:r>
          </a:p>
          <a:p>
            <a:pPr marL="317500" indent="0">
              <a:buNone/>
            </a:pPr>
            <a:r>
              <a:rPr lang="ru-RU" sz="1800" dirty="0"/>
              <a:t>в) анализ финансовой деятельности;</a:t>
            </a:r>
          </a:p>
          <a:p>
            <a:pPr marL="317500" indent="0">
              <a:buNone/>
            </a:pPr>
            <a:r>
              <a:rPr lang="ru-RU" sz="1800" dirty="0"/>
              <a:t>г) анализ сделок должника на предмет выявления наличия или отсутствия оснований для оспаривания.</a:t>
            </a:r>
          </a:p>
          <a:p>
            <a:pPr marL="317500" indent="0">
              <a:buNone/>
            </a:pPr>
            <a:r>
              <a:rPr lang="ru-RU" sz="1800" dirty="0"/>
              <a:t>д) подготовка заключения о невозможности восстановления платежеспособности и обоснование перехода к процедуре конкурсного производства.</a:t>
            </a:r>
          </a:p>
          <a:p>
            <a:endParaRPr lang="ru-RU" sz="1800" dirty="0"/>
          </a:p>
          <a:p>
            <a:pPr>
              <a:buNone/>
            </a:pPr>
            <a:r>
              <a:rPr lang="ru-RU" sz="1800" dirty="0"/>
              <a:t>2)</a:t>
            </a:r>
            <a:r>
              <a:rPr lang="ru-RU" sz="1800" b="1" dirty="0"/>
              <a:t> Второй этап:</a:t>
            </a:r>
            <a:r>
              <a:rPr lang="ru-RU" sz="1800" dirty="0"/>
              <a:t> </a:t>
            </a:r>
          </a:p>
          <a:p>
            <a:pPr marL="317500" indent="0">
              <a:buNone/>
            </a:pPr>
            <a:r>
              <a:rPr lang="ru-RU" sz="1800" dirty="0"/>
              <a:t>а) анализ возможности (невозможности) осуществления должником безубыточной деятельности;</a:t>
            </a:r>
          </a:p>
          <a:p>
            <a:pPr marL="317500" indent="0">
              <a:buNone/>
            </a:pPr>
            <a:r>
              <a:rPr lang="ru-RU" sz="1800" dirty="0"/>
              <a:t>б) анализ и обоснование возможности (невозможности) восстановления платежеспособности должника; </a:t>
            </a:r>
          </a:p>
          <a:p>
            <a:pPr marL="317500" indent="0">
              <a:buNone/>
            </a:pPr>
            <a:r>
              <a:rPr lang="ru-RU" sz="1800" dirty="0"/>
              <a:t>в) обоснование целесообразности введения последующих применяемых в деле о банкротстве процедур. </a:t>
            </a:r>
          </a:p>
          <a:p>
            <a:pPr>
              <a:buNone/>
            </a:pPr>
            <a:r>
              <a:rPr lang="ru-RU" sz="1800" dirty="0"/>
              <a:t> </a:t>
            </a:r>
          </a:p>
          <a:p>
            <a:pPr marL="15875" indent="-15875" algn="just">
              <a:buNone/>
            </a:pPr>
            <a:r>
              <a:rPr lang="ru-RU" sz="1800" b="1" dirty="0"/>
              <a:t>В упрощенной процедуре, </a:t>
            </a:r>
            <a:r>
              <a:rPr lang="ru-RU" sz="1800" dirty="0"/>
              <a:t>применяемой в деле о банкротстве ликвидируемого или отсутствующего должника содержание анализа на первом этапе может включать ограниченный перечень элементов, второй этап анализа не проводится. </a:t>
            </a:r>
          </a:p>
        </p:txBody>
      </p:sp>
    </p:spTree>
    <p:extLst>
      <p:ext uri="{BB962C8B-B14F-4D97-AF65-F5344CB8AC3E}">
        <p14:creationId xmlns:p14="http://schemas.microsoft.com/office/powerpoint/2010/main" val="2646834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E52CE4-E6F3-884E-A8FE-B7BA3A08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Методические рекомендации </a:t>
            </a:r>
            <a:r>
              <a:rPr lang="ru-RU" b="0" dirty="0"/>
              <a:t>(ст.31)</a:t>
            </a:r>
            <a:r>
              <a:rPr lang="ru-RU" dirty="0"/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1DE78A-930C-2E4A-9368-96B85B8B6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Информация по выделенным в разделах IV.1 и IV.2 направлениям представляется арбитражным управляющим в виде аналитических таблиц, вынесенных в приложения, либо в текстовом формате. </a:t>
            </a:r>
          </a:p>
          <a:p>
            <a:endParaRPr lang="ru-RU" dirty="0"/>
          </a:p>
          <a:p>
            <a:r>
              <a:rPr lang="ru-RU" dirty="0"/>
              <a:t>Формы таблиц зависят от специфики конкретного должника, наличия (отсутствия) информации, вида деятельности (производство, строительство, сфера услуг, торговля, проч.).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6090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9DC9F9-C821-1747-A31E-AED1615B1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171" y="0"/>
            <a:ext cx="12192000" cy="1325563"/>
          </a:xfrm>
        </p:spPr>
        <p:txBody>
          <a:bodyPr>
            <a:normAutofit fontScale="90000"/>
          </a:bodyPr>
          <a:lstStyle/>
          <a:p>
            <a:r>
              <a:rPr lang="ru-RU" dirty="0"/>
              <a:t>Пример таблицы. </a:t>
            </a:r>
            <a:r>
              <a:rPr lang="ru-RU" sz="3600" b="0" dirty="0"/>
              <a:t>Приложение 15. Обобщенные данные о состоянии основных средств должника</a:t>
            </a:r>
            <a:br>
              <a:rPr lang="ru-RU" b="0" dirty="0"/>
            </a:br>
            <a:endParaRPr lang="ru-RU" b="0" dirty="0"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7B85B876-D5C9-C440-A644-D96FA754AF9F}"/>
              </a:ext>
            </a:extLst>
          </p:cNvPr>
          <p:cNvGrpSpPr/>
          <p:nvPr/>
        </p:nvGrpSpPr>
        <p:grpSpPr>
          <a:xfrm>
            <a:off x="2335563" y="793750"/>
            <a:ext cx="7858305" cy="6064250"/>
            <a:chOff x="3325283" y="1437217"/>
            <a:chExt cx="5909733" cy="5063067"/>
          </a:xfrm>
        </p:grpSpPr>
        <p:pic>
          <p:nvPicPr>
            <p:cNvPr id="4" name="Рисунок 3">
              <a:extLst>
                <a:ext uri="{FF2B5EF4-FFF2-40B4-BE49-F238E27FC236}">
                  <a16:creationId xmlns:a16="http://schemas.microsoft.com/office/drawing/2014/main" id="{5C40A7F0-50D1-6D41-9F23-E2B47554B1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25283" y="1437217"/>
              <a:ext cx="5880100" cy="4254500"/>
            </a:xfrm>
            <a:prstGeom prst="rect">
              <a:avLst/>
            </a:prstGeom>
          </p:spPr>
        </p:pic>
        <p:pic>
          <p:nvPicPr>
            <p:cNvPr id="5" name="Рисунок 4">
              <a:extLst>
                <a:ext uri="{FF2B5EF4-FFF2-40B4-BE49-F238E27FC236}">
                  <a16:creationId xmlns:a16="http://schemas.microsoft.com/office/drawing/2014/main" id="{33ED7277-7238-214B-82F9-C90F7B89654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42216" y="5674784"/>
              <a:ext cx="5892800" cy="8255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2806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E6041D-651A-FE4E-9D27-280A5F91F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Важная подсказка арбитражным управляющим: </a:t>
            </a:r>
            <a:br>
              <a:rPr lang="ru-RU" sz="4000" dirty="0"/>
            </a:br>
            <a:r>
              <a:rPr lang="ru-RU" sz="3600" b="0" dirty="0"/>
              <a:t>какие выводы должны быть сделаны по результатам анализа по каждому направлению (по каждой таблице)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5F21E3-DA58-9D42-8406-B0AB74499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733" y="1825625"/>
            <a:ext cx="11074399" cy="491384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/>
              <a:t>Например,  по результатам анализа пассивов должника делаются выводы о:</a:t>
            </a:r>
          </a:p>
          <a:p>
            <a:pPr>
              <a:buNone/>
            </a:pPr>
            <a:r>
              <a:rPr lang="ru-RU" sz="2000" b="1" dirty="0"/>
              <a:t> </a:t>
            </a:r>
          </a:p>
          <a:p>
            <a:r>
              <a:rPr lang="ru-RU" sz="2000" dirty="0"/>
              <a:t>составе и структуре пассивов должника;</a:t>
            </a:r>
          </a:p>
          <a:p>
            <a:pPr lvl="0"/>
            <a:r>
              <a:rPr lang="ru-RU" sz="2000" dirty="0"/>
              <a:t>динамике пассивов по видам, причинах изменений и их последствий для деятельности должника;  </a:t>
            </a:r>
          </a:p>
          <a:p>
            <a:pPr lvl="0"/>
            <a:r>
              <a:rPr lang="ru-RU" sz="2000" dirty="0"/>
              <a:t>причинах возникновения просроченной задолженности по ее видам;</a:t>
            </a:r>
          </a:p>
          <a:p>
            <a:pPr lvl="0"/>
            <a:r>
              <a:rPr lang="ru-RU" sz="2000" dirty="0"/>
              <a:t>обоснованности обязательств;</a:t>
            </a:r>
          </a:p>
          <a:p>
            <a:pPr lvl="0"/>
            <a:r>
              <a:rPr lang="ru-RU" sz="2000" dirty="0"/>
              <a:t>обоснованности деления обязательств на основной долг, проценты и санкции;</a:t>
            </a:r>
          </a:p>
          <a:p>
            <a:pPr lvl="0"/>
            <a:r>
              <a:rPr lang="ru-RU" sz="2000" dirty="0"/>
              <a:t>обязательствах, срок исполнения которых наступит в ближайший месяц, 2 месяца, квартал, полугодие, год;</a:t>
            </a:r>
          </a:p>
          <a:p>
            <a:pPr lvl="0"/>
            <a:r>
              <a:rPr lang="ru-RU" sz="2000" dirty="0"/>
              <a:t>обязательствах, исполнение которых возможно осуществить в рассрочку;</a:t>
            </a:r>
          </a:p>
          <a:p>
            <a:pPr lvl="0"/>
            <a:r>
              <a:rPr lang="ru-RU" sz="2000" dirty="0"/>
              <a:t>составе и размере требований по группам кредиторов, объемам задолженности, срокам;</a:t>
            </a:r>
          </a:p>
          <a:p>
            <a:pPr lvl="0"/>
            <a:r>
              <a:rPr lang="ru-RU" sz="2000" dirty="0"/>
              <a:t>возможностях и условиях реструктуризации задолженности по срокам исполнения путем заключения соответствующего соглашения с кредиторами.</a:t>
            </a:r>
          </a:p>
        </p:txBody>
      </p:sp>
    </p:spTree>
    <p:extLst>
      <p:ext uri="{BB962C8B-B14F-4D97-AF65-F5344CB8AC3E}">
        <p14:creationId xmlns:p14="http://schemas.microsoft.com/office/powerpoint/2010/main" val="23012855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80DE32-2B77-E147-8B25-7D43DFA8D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IV.</a:t>
            </a:r>
            <a:r>
              <a:rPr lang="ru-RU" dirty="0"/>
              <a:t> </a:t>
            </a:r>
            <a:r>
              <a:rPr lang="ru-RU" sz="4000" dirty="0"/>
              <a:t>Порядок проведения анализа финансового состояния должника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E57FA2-B811-A042-8E2B-A1032C0AD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867" y="1825625"/>
            <a:ext cx="11192933" cy="435133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200" dirty="0"/>
              <a:t>Ст. 28: </a:t>
            </a:r>
          </a:p>
          <a:p>
            <a:pPr algn="just">
              <a:buNone/>
            </a:pPr>
            <a:r>
              <a:rPr lang="ru-RU" sz="2200" dirty="0"/>
              <a:t>Выбор инструментария проведения анализа финансового состояния должника осуществляется арбитражным управляющим самостоятельно, исходя из:</a:t>
            </a:r>
          </a:p>
          <a:p>
            <a:pPr marL="668338" lvl="0" indent="-401638">
              <a:buFont typeface="+mj-lt"/>
              <a:buAutoNum type="arabicParenR"/>
            </a:pPr>
            <a:r>
              <a:rPr lang="ru-RU" sz="2200" dirty="0"/>
              <a:t>целей проведения финансового анализа в конкретной процедуре банкротства;</a:t>
            </a:r>
          </a:p>
          <a:p>
            <a:pPr marL="668338" lvl="0" indent="-401638">
              <a:buFont typeface="+mj-lt"/>
              <a:buAutoNum type="arabicParenR"/>
            </a:pPr>
            <a:r>
              <a:rPr lang="ru-RU" sz="2200" dirty="0"/>
              <a:t>необходимости соблюдения принципов полноты и достоверности;</a:t>
            </a:r>
          </a:p>
          <a:p>
            <a:pPr marL="668338" lvl="0" indent="-401638">
              <a:buFont typeface="+mj-lt"/>
              <a:buAutoNum type="arabicParenR"/>
            </a:pPr>
            <a:r>
              <a:rPr lang="ru-RU" sz="2200" dirty="0"/>
              <a:t>особенностей предпринимательской деятельности должника и проведения процедур, применяемых в деле о банкротстве.</a:t>
            </a:r>
          </a:p>
          <a:p>
            <a:pPr>
              <a:buNone/>
            </a:pPr>
            <a:endParaRPr lang="ru-RU" sz="2200" dirty="0"/>
          </a:p>
          <a:p>
            <a:pPr>
              <a:buNone/>
            </a:pPr>
            <a:r>
              <a:rPr lang="ru-RU" sz="2200" dirty="0"/>
              <a:t>Арбитражный управляющий предоставляет обоснование выборочного использования подходов к проведению анализа финансового состояния и перечня анализируемых элементов для доказательства возможности (невозможности) восстановления платежеспособности. </a:t>
            </a:r>
          </a:p>
        </p:txBody>
      </p:sp>
    </p:spTree>
    <p:extLst>
      <p:ext uri="{BB962C8B-B14F-4D97-AF65-F5344CB8AC3E}">
        <p14:creationId xmlns:p14="http://schemas.microsoft.com/office/powerpoint/2010/main" val="38766925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A825B5-AB76-3D48-AD5D-4807D6389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31333"/>
          </a:xfrm>
        </p:spPr>
        <p:txBody>
          <a:bodyPr/>
          <a:lstStyle/>
          <a:p>
            <a:r>
              <a:rPr lang="ru-RU" dirty="0"/>
              <a:t>Первый этап анализа: выводы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46EF7B-FD8B-D34C-BF50-1D4FF3838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266" y="829729"/>
            <a:ext cx="11565467" cy="57234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/>
              <a:t>По первому этапу анализа финансового состояния должника делаются </a:t>
            </a:r>
            <a:r>
              <a:rPr lang="ru-RU" sz="1800" b="1" dirty="0"/>
              <a:t>краткие промежуточные выводы </a:t>
            </a:r>
            <a:r>
              <a:rPr lang="ru-RU" sz="1800" dirty="0"/>
              <a:t>(статьи 40, 51, 57, 62, 64, 69, 72, 76), </a:t>
            </a:r>
            <a:r>
              <a:rPr lang="ru-RU" sz="1800" b="1" dirty="0"/>
              <a:t>а также общий вывод</a:t>
            </a:r>
            <a:r>
              <a:rPr lang="ru-RU" sz="1800" dirty="0"/>
              <a:t>: </a:t>
            </a:r>
          </a:p>
          <a:p>
            <a:pPr marL="0" indent="0">
              <a:buNone/>
            </a:pPr>
            <a:r>
              <a:rPr lang="ru-RU" sz="1800" dirty="0"/>
              <a:t> </a:t>
            </a:r>
          </a:p>
          <a:p>
            <a:pPr marL="0" lvl="0" indent="0">
              <a:buNone/>
            </a:pPr>
            <a:r>
              <a:rPr lang="ru-RU" sz="1800" dirty="0"/>
              <a:t>1) Если в ходе первого этапа анализа установлено, что </a:t>
            </a:r>
            <a:r>
              <a:rPr lang="ru-RU" sz="1800" b="1" dirty="0"/>
              <a:t>основная предпринимательская деятельность должником не осуществляется и не планируется к осуществлению в будущем</a:t>
            </a:r>
            <a:r>
              <a:rPr lang="ru-RU" sz="1800" dirty="0"/>
              <a:t>, то делается вывод о невозможности восстановления его платежеспособности, а проведенный </a:t>
            </a:r>
            <a:r>
              <a:rPr lang="ru-RU" sz="1800" b="1" dirty="0"/>
              <a:t>анализ считается достаточным основанием для перехода к ликвидационной процедуре</a:t>
            </a:r>
            <a:r>
              <a:rPr lang="ru-RU" sz="1800" dirty="0"/>
              <a:t>. </a:t>
            </a:r>
          </a:p>
          <a:p>
            <a:pPr marL="0" lvl="0" indent="0">
              <a:buNone/>
            </a:pPr>
            <a:endParaRPr lang="ru-RU" sz="800" dirty="0"/>
          </a:p>
          <a:p>
            <a:pPr marL="0" lvl="0" indent="0">
              <a:buNone/>
            </a:pPr>
            <a:r>
              <a:rPr lang="ru-RU" sz="1600" dirty="0"/>
              <a:t>Основанием для вывода могут являться такие факторы, как:</a:t>
            </a:r>
          </a:p>
          <a:p>
            <a:pPr marL="317500" indent="0">
              <a:buNone/>
            </a:pPr>
            <a:r>
              <a:rPr lang="ru-RU" sz="1600" dirty="0"/>
              <a:t>а) документально подтвержденная должником информация о том, что деятельность не ведется и не планируется к осуществлению в дальнейшем;</a:t>
            </a:r>
          </a:p>
          <a:p>
            <a:pPr marL="317500" indent="0">
              <a:buNone/>
            </a:pPr>
            <a:r>
              <a:rPr lang="ru-RU" sz="1600" dirty="0"/>
              <a:t>б) отсутствие необходимого имущества для ведения основной деятельности (</a:t>
            </a:r>
            <a:r>
              <a:rPr lang="ru-RU" sz="1600" dirty="0" err="1"/>
              <a:t>внеоборотные</a:t>
            </a:r>
            <a:r>
              <a:rPr lang="ru-RU" sz="1600" dirty="0"/>
              <a:t> активы и (или) оборотные активы);</a:t>
            </a:r>
          </a:p>
          <a:p>
            <a:pPr marL="317500" indent="0">
              <a:buNone/>
            </a:pPr>
            <a:r>
              <a:rPr lang="ru-RU" sz="1600" dirty="0"/>
              <a:t>в) сокращение / увольнение основного персонала;</a:t>
            </a:r>
          </a:p>
          <a:p>
            <a:pPr marL="317500" indent="0">
              <a:buNone/>
            </a:pPr>
            <a:r>
              <a:rPr lang="ru-RU" sz="1600" dirty="0"/>
              <a:t>г) отсутствие движения денежных средств по расчетным счетам;</a:t>
            </a:r>
          </a:p>
          <a:p>
            <a:pPr marL="317500" indent="0">
              <a:buNone/>
            </a:pPr>
            <a:r>
              <a:rPr lang="ru-RU" sz="1600" dirty="0"/>
              <a:t>д) непредставление бухгалтерской и налоговой отчетности в уполномоченные органы;</a:t>
            </a:r>
          </a:p>
          <a:p>
            <a:pPr marL="317500" indent="0">
              <a:buNone/>
            </a:pPr>
            <a:r>
              <a:rPr lang="ru-RU" sz="1600" dirty="0"/>
              <a:t>е) иные признаки.</a:t>
            </a:r>
          </a:p>
          <a:p>
            <a:pPr marL="0" indent="0">
              <a:buNone/>
            </a:pPr>
            <a:r>
              <a:rPr lang="ru-RU" sz="1800" dirty="0"/>
              <a:t>Вышеизложенные факторы могут свидетельствовать о факте прекращения основной деятельности должником и отсутствия намерения ее осуществлять в будущем, как по отдельности, так и в совокупности. </a:t>
            </a:r>
          </a:p>
          <a:p>
            <a:pPr marL="0" lvl="0" indent="0">
              <a:buNone/>
            </a:pPr>
            <a:endParaRPr lang="ru-RU" sz="1800" dirty="0"/>
          </a:p>
          <a:p>
            <a:pPr marL="0" lvl="0" indent="0">
              <a:buNone/>
            </a:pPr>
            <a:r>
              <a:rPr lang="ru-RU" sz="1800" dirty="0"/>
              <a:t>2) Если в ходе анализа согласно статьям 33-74 установлено, что.</a:t>
            </a:r>
            <a:r>
              <a:rPr lang="ru-RU" sz="1800" b="1" dirty="0"/>
              <a:t> основная деятельность должником ведется, то осуществляется переход ко второму этапу анализа</a:t>
            </a:r>
            <a:endParaRPr lang="ru-RU" sz="1800" dirty="0"/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5056490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E8766A-28B0-A64B-AFEB-BA81AB2D0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266" y="0"/>
            <a:ext cx="10515600" cy="1325563"/>
          </a:xfrm>
        </p:spPr>
        <p:txBody>
          <a:bodyPr/>
          <a:lstStyle/>
          <a:p>
            <a:r>
              <a:rPr lang="ru-RU" dirty="0"/>
              <a:t>Анализ сделок </a:t>
            </a:r>
            <a:r>
              <a:rPr lang="ru-RU" b="0" dirty="0"/>
              <a:t>(ст. 78-84)</a:t>
            </a:r>
            <a:r>
              <a:rPr lang="ru-RU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236668-CEE8-7647-B5CD-2E13236D5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267" y="1325563"/>
            <a:ext cx="11599333" cy="553243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dirty="0"/>
              <a:t>Анализ сделок должника проводится с целью выявления оснований для оспаривания сделок, совершенных в период, установленный п. 2 ст. 61.2 Федерального закона от 26.10.2002 № 127-ФЗ «О несостоятельности (банкротстве)»,</a:t>
            </a:r>
            <a:r>
              <a:rPr lang="ru-RU" b="1" dirty="0"/>
              <a:t> </a:t>
            </a:r>
            <a:r>
              <a:rPr lang="ru-RU" dirty="0"/>
              <a:t>и </a:t>
            </a:r>
            <a:r>
              <a:rPr lang="ru-RU" b="1" dirty="0"/>
              <a:t>включает анализ сделок</a:t>
            </a:r>
            <a:r>
              <a:rPr lang="ru-RU" dirty="0"/>
              <a:t>: </a:t>
            </a:r>
          </a:p>
          <a:p>
            <a:pPr lvl="0">
              <a:lnSpc>
                <a:spcPct val="120000"/>
              </a:lnSpc>
            </a:pPr>
            <a:r>
              <a:rPr lang="ru-RU" dirty="0"/>
              <a:t>с неравноценным встречным исполнением; </a:t>
            </a:r>
          </a:p>
          <a:p>
            <a:pPr lvl="0">
              <a:lnSpc>
                <a:spcPct val="120000"/>
              </a:lnSpc>
            </a:pPr>
            <a:r>
              <a:rPr lang="ru-RU" dirty="0"/>
              <a:t>влекущих за собой оказание предпочтения одному из кредиторов перед другими кредиторами; </a:t>
            </a:r>
          </a:p>
          <a:p>
            <a:pPr lvl="0">
              <a:lnSpc>
                <a:spcPct val="120000"/>
              </a:lnSpc>
            </a:pPr>
            <a:r>
              <a:rPr lang="ru-RU" dirty="0"/>
              <a:t>совершенных с целью причинения вреда имущественным правам кредиторов.</a:t>
            </a:r>
            <a:endParaRPr lang="en-US" dirty="0"/>
          </a:p>
          <a:p>
            <a:pPr lvl="0">
              <a:lnSpc>
                <a:spcPct val="120000"/>
              </a:lnSpc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r>
              <a:rPr lang="ru-RU" b="1" dirty="0"/>
              <a:t>Общая последовательность анализа сделок: 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arenR"/>
            </a:pPr>
            <a:r>
              <a:rPr lang="ru-RU" dirty="0"/>
              <a:t>сбор информации и формирование всего массива сделок, совершенных должником в исследуемом периоде; 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arenR"/>
            </a:pPr>
            <a:r>
              <a:rPr lang="ru-RU" dirty="0"/>
              <a:t>проведение выборки сделок, которые могут быть оспорены по общим основаниям, предусмотренным действующим законодательством, и по специальным основаниям, предусмотренным Законом о банкротстве;  </a:t>
            </a:r>
            <a:endParaRPr lang="en-US" dirty="0"/>
          </a:p>
          <a:p>
            <a:pPr marL="514350" lvl="0" indent="-514350">
              <a:lnSpc>
                <a:spcPct val="120000"/>
              </a:lnSpc>
              <a:buFont typeface="+mj-lt"/>
              <a:buAutoNum type="arabicParenR"/>
            </a:pPr>
            <a:r>
              <a:rPr lang="ru-RU" dirty="0"/>
              <a:t>формирование доказательной базы.</a:t>
            </a:r>
          </a:p>
        </p:txBody>
      </p:sp>
    </p:spTree>
    <p:extLst>
      <p:ext uri="{BB962C8B-B14F-4D97-AF65-F5344CB8AC3E}">
        <p14:creationId xmlns:p14="http://schemas.microsoft.com/office/powerpoint/2010/main" val="29722182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1BA220-466B-8C46-BC6B-4ED7D637E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Второй этап анализа финансового состояния должника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29E948-0988-0449-832E-CFE9E383D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65188" indent="-514350">
              <a:spcBef>
                <a:spcPts val="1000"/>
              </a:spcBef>
              <a:buFont typeface="+mj-lt"/>
              <a:buAutoNum type="arabicPeriod"/>
            </a:pPr>
            <a:r>
              <a:rPr lang="ru-RU" dirty="0"/>
              <a:t>Анализ возможности (невозможности) осуществления должником безубыточной деятельности; </a:t>
            </a:r>
          </a:p>
          <a:p>
            <a:pPr marL="865188" indent="-514350">
              <a:spcBef>
                <a:spcPts val="1000"/>
              </a:spcBef>
              <a:buFont typeface="+mj-lt"/>
              <a:buAutoNum type="arabicPeriod"/>
            </a:pPr>
            <a:r>
              <a:rPr lang="ru-RU" dirty="0"/>
              <a:t>Анализ возможности (невозможности) восстановления платежеспособности должника;</a:t>
            </a:r>
          </a:p>
          <a:p>
            <a:pPr marL="865188" indent="-514350">
              <a:spcBef>
                <a:spcPts val="1000"/>
              </a:spcBef>
              <a:buFont typeface="+mj-lt"/>
              <a:buAutoNum type="arabicPeriod"/>
            </a:pPr>
            <a:r>
              <a:rPr lang="ru-RU" dirty="0"/>
              <a:t>Обоснование целесообразности введения последующих применяемых в деле о банкротстве процедур</a:t>
            </a:r>
          </a:p>
        </p:txBody>
      </p:sp>
    </p:spTree>
    <p:extLst>
      <p:ext uri="{BB962C8B-B14F-4D97-AF65-F5344CB8AC3E}">
        <p14:creationId xmlns:p14="http://schemas.microsoft.com/office/powerpoint/2010/main" val="23014756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6400" y="237067"/>
            <a:ext cx="11159067" cy="1253067"/>
          </a:xfrm>
        </p:spPr>
        <p:txBody>
          <a:bodyPr>
            <a:normAutofit/>
          </a:bodyPr>
          <a:lstStyle/>
          <a:p>
            <a:r>
              <a:rPr lang="ru-RU" sz="4000" dirty="0"/>
              <a:t>Проект Федерального стандарта</a:t>
            </a:r>
            <a:r>
              <a:rPr lang="en-US" sz="4000" dirty="0"/>
              <a:t>:</a:t>
            </a:r>
            <a:br>
              <a:rPr lang="en-US" sz="4000" dirty="0"/>
            </a:br>
            <a:r>
              <a:rPr lang="ru-RU" sz="4000" dirty="0"/>
              <a:t>к ответам на замечания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58800" y="1792515"/>
            <a:ext cx="11125200" cy="4752528"/>
          </a:xfrm>
        </p:spPr>
        <p:txBody>
          <a:bodyPr>
            <a:noAutofit/>
          </a:bodyPr>
          <a:lstStyle/>
          <a:p>
            <a:pPr algn="just"/>
            <a:r>
              <a:rPr lang="ru-RU" sz="2100" dirty="0"/>
              <a:t>«Вопросы регулирования проведения финансового анализа  в процедурах банкротства  индивидуальных предпринимателей, а также граждан  оставлены  разработчиками данного проекта Стандарта без проработки». </a:t>
            </a:r>
          </a:p>
          <a:p>
            <a:pPr marL="715963" indent="-26988" algn="just">
              <a:buNone/>
            </a:pPr>
            <a:r>
              <a:rPr lang="ru-RU" sz="2100" b="1" dirty="0"/>
              <a:t> </a:t>
            </a:r>
            <a:r>
              <a:rPr lang="ru-RU" sz="2100" b="1" dirty="0">
                <a:solidFill>
                  <a:srgbClr val="0070C0"/>
                </a:solidFill>
              </a:rPr>
              <a:t>Ответ: </a:t>
            </a:r>
            <a:r>
              <a:rPr lang="ru-RU" sz="2100" dirty="0">
                <a:solidFill>
                  <a:srgbClr val="0070C0"/>
                </a:solidFill>
              </a:rPr>
              <a:t>Это отдельный вопрос, должен быть другой подход.</a:t>
            </a:r>
          </a:p>
          <a:p>
            <a:pPr algn="just"/>
            <a:endParaRPr lang="ru-RU" sz="2100" dirty="0"/>
          </a:p>
          <a:p>
            <a:pPr algn="just"/>
            <a:r>
              <a:rPr lang="ru-RU" sz="2100" dirty="0"/>
              <a:t>В проекте Стандарта не рассмотрен вопрос о выявлении признаков фиктивного и преднамеренного банкротства.</a:t>
            </a:r>
          </a:p>
          <a:p>
            <a:pPr marL="755650" indent="0" algn="just">
              <a:buNone/>
            </a:pPr>
            <a:r>
              <a:rPr lang="ru-RU" sz="2100" b="1" dirty="0">
                <a:solidFill>
                  <a:srgbClr val="0070C0"/>
                </a:solidFill>
              </a:rPr>
              <a:t>Ответ:</a:t>
            </a:r>
            <a:r>
              <a:rPr lang="ru-RU" sz="2100" dirty="0">
                <a:solidFill>
                  <a:srgbClr val="0070C0"/>
                </a:solidFill>
              </a:rPr>
              <a:t> в настоящее время существуют 367 Постановление (2003 г.) и 855 Постановление (2004 г). При разработке стандарта пошли этим же путем.</a:t>
            </a:r>
          </a:p>
          <a:p>
            <a:pPr marL="755650" indent="0" algn="just">
              <a:buNone/>
            </a:pPr>
            <a:endParaRPr lang="ru-RU" sz="2100" dirty="0">
              <a:solidFill>
                <a:srgbClr val="0070C0"/>
              </a:solidFill>
            </a:endParaRPr>
          </a:p>
          <a:p>
            <a:pPr algn="just"/>
            <a:r>
              <a:rPr lang="ru-RU" sz="2100" dirty="0"/>
              <a:t>Не заданы критические значения или интервалы для коэффициентов</a:t>
            </a:r>
          </a:p>
          <a:p>
            <a:pPr algn="just">
              <a:buNone/>
            </a:pPr>
            <a:r>
              <a:rPr lang="ru-RU" sz="2100" dirty="0">
                <a:solidFill>
                  <a:srgbClr val="0070C0"/>
                </a:solidFill>
              </a:rPr>
              <a:t>          </a:t>
            </a:r>
            <a:r>
              <a:rPr lang="ru-RU" sz="2100" b="1" dirty="0">
                <a:solidFill>
                  <a:srgbClr val="0070C0"/>
                </a:solidFill>
              </a:rPr>
              <a:t>Ответ:</a:t>
            </a:r>
            <a:r>
              <a:rPr lang="ru-RU" sz="2100" dirty="0">
                <a:solidFill>
                  <a:srgbClr val="0070C0"/>
                </a:solidFill>
              </a:rPr>
              <a:t> для каких предприятий?  Успешных?! Для банкротов?!</a:t>
            </a:r>
          </a:p>
        </p:txBody>
      </p:sp>
    </p:spTree>
    <p:extLst>
      <p:ext uri="{BB962C8B-B14F-4D97-AF65-F5344CB8AC3E}">
        <p14:creationId xmlns:p14="http://schemas.microsoft.com/office/powerpoint/2010/main" val="2873150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D62777-D555-9E4F-A245-3FEFEF0DA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Действующие документы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E9F785-4C86-0740-BF12-D2904EB86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/>
              <a:t>Правила проведения арбитражным управляющим финансового анализа </a:t>
            </a:r>
            <a:r>
              <a:rPr lang="ru-RU" dirty="0"/>
              <a:t>(утв. Постановлением Правительства РФ от 25 июня 2003 г. </a:t>
            </a:r>
            <a:r>
              <a:rPr lang="ru-RU" dirty="0" err="1"/>
              <a:t>N</a:t>
            </a:r>
            <a:r>
              <a:rPr lang="ru-RU" dirty="0"/>
              <a:t> 367)</a:t>
            </a:r>
          </a:p>
          <a:p>
            <a:pPr algn="just"/>
            <a:endParaRPr lang="ru-RU" i="1" dirty="0"/>
          </a:p>
          <a:p>
            <a:pPr algn="just"/>
            <a:r>
              <a:rPr lang="ru-RU" b="1" dirty="0"/>
              <a:t>Правила проверки арбитражным управляющим наличия признаков фиктивного и преднамеренного банкротства </a:t>
            </a:r>
            <a:r>
              <a:rPr lang="ru-RU" dirty="0"/>
              <a:t>(утв. Постановлением Правительства РФ от 27 декабря 2004 г. </a:t>
            </a:r>
            <a:r>
              <a:rPr lang="ru-RU" dirty="0" err="1"/>
              <a:t>N</a:t>
            </a:r>
            <a:r>
              <a:rPr lang="ru-RU" dirty="0"/>
              <a:t> 855)</a:t>
            </a:r>
          </a:p>
        </p:txBody>
      </p:sp>
    </p:spTree>
    <p:extLst>
      <p:ext uri="{BB962C8B-B14F-4D97-AF65-F5344CB8AC3E}">
        <p14:creationId xmlns:p14="http://schemas.microsoft.com/office/powerpoint/2010/main" val="32228345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6400" y="237067"/>
            <a:ext cx="11159067" cy="1253067"/>
          </a:xfrm>
        </p:spPr>
        <p:txBody>
          <a:bodyPr>
            <a:normAutofit/>
          </a:bodyPr>
          <a:lstStyle/>
          <a:p>
            <a:r>
              <a:rPr lang="ru-RU" sz="4000" dirty="0"/>
              <a:t>Проект Федерального стандарта</a:t>
            </a:r>
            <a:r>
              <a:rPr lang="en-US" sz="4000" dirty="0"/>
              <a:t>:</a:t>
            </a:r>
            <a:br>
              <a:rPr lang="en-US" sz="4000" dirty="0"/>
            </a:br>
            <a:r>
              <a:rPr lang="ru-RU" sz="4000" dirty="0"/>
              <a:t>к ответам на замечания (2)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6400" y="1640115"/>
            <a:ext cx="11277600" cy="4752528"/>
          </a:xfrm>
        </p:spPr>
        <p:txBody>
          <a:bodyPr>
            <a:noAutofit/>
          </a:bodyPr>
          <a:lstStyle/>
          <a:p>
            <a:pPr marL="404813" indent="-269875" algn="just">
              <a:tabLst>
                <a:tab pos="350838" algn="l"/>
              </a:tabLst>
            </a:pPr>
            <a:r>
              <a:rPr lang="ru-RU" sz="1800" b="1" dirty="0"/>
              <a:t>Перечень коэффициентов (платежеспособности, финансовой устойчивости) отличается от установленного в Постановлении №367. Чем это вызвано? </a:t>
            </a:r>
          </a:p>
          <a:p>
            <a:pPr marL="635000" indent="0" algn="just">
              <a:buNone/>
            </a:pPr>
            <a:r>
              <a:rPr lang="ru-RU" sz="1800" b="1" dirty="0">
                <a:solidFill>
                  <a:srgbClr val="0070C0"/>
                </a:solidFill>
              </a:rPr>
              <a:t>Ответ:  </a:t>
            </a:r>
            <a:r>
              <a:rPr lang="ru-RU" sz="1800" dirty="0">
                <a:solidFill>
                  <a:srgbClr val="0070C0"/>
                </a:solidFill>
              </a:rPr>
              <a:t>мы исключаем неинформативные, а в некоторых случаях и некорректные показатели. </a:t>
            </a:r>
          </a:p>
          <a:p>
            <a:pPr algn="just">
              <a:spcBef>
                <a:spcPts val="1000"/>
              </a:spcBef>
              <a:buNone/>
            </a:pPr>
            <a:r>
              <a:rPr lang="ru-RU" sz="1600" dirty="0"/>
              <a:t>Примеры:</a:t>
            </a:r>
          </a:p>
          <a:p>
            <a:pPr lvl="1" algn="just">
              <a:buFont typeface="Wingdings" charset="2"/>
              <a:buChar char="§"/>
            </a:pPr>
            <a:r>
              <a:rPr lang="ru-RU" sz="1600" b="1" dirty="0"/>
              <a:t>Коэффициент абсолютной ликвидности </a:t>
            </a:r>
            <a:r>
              <a:rPr lang="ru-RU" sz="1600" dirty="0"/>
              <a:t>может быть низким как у несостоятельной организации, не имеющей денежных средств, так и у успешной, у которой все денежные средства постоянно находятся в обороте </a:t>
            </a:r>
            <a:r>
              <a:rPr lang="el-GR" sz="1600" dirty="0"/>
              <a:t>⇒</a:t>
            </a:r>
            <a:r>
              <a:rPr lang="ru-RU" sz="1600" dirty="0"/>
              <a:t> он не является информативным при определении несостоятельности. </a:t>
            </a:r>
          </a:p>
          <a:p>
            <a:pPr lvl="1" algn="just">
              <a:buFont typeface="Wingdings" charset="2"/>
              <a:buChar char="§"/>
            </a:pPr>
            <a:r>
              <a:rPr lang="ru-RU" sz="1600" b="1" dirty="0"/>
              <a:t>Измерение платежеспособности </a:t>
            </a:r>
            <a:r>
              <a:rPr lang="ru-RU" sz="1600" dirty="0"/>
              <a:t>сейчас производится по балансу, что приводит к смешиванию платежеспособности с ликвидностью.  Определение  платежеспособности  необходимо проводить также и на основе мониторинга денежных потоков.</a:t>
            </a:r>
          </a:p>
          <a:p>
            <a:pPr lvl="1" algn="just">
              <a:buFont typeface="Wingdings" charset="2"/>
              <a:buChar char="§"/>
            </a:pPr>
            <a:r>
              <a:rPr lang="ru-RU" sz="1600" b="1" dirty="0"/>
              <a:t>Определение финансовой устойчивости </a:t>
            </a:r>
            <a:r>
              <a:rPr lang="ru-RU" sz="1600" dirty="0"/>
              <a:t>ограничено в Правилах расчетами по балансу, хотя она во многом зависит от «здоровья» денежных потоков, управления рисками, проч. </a:t>
            </a:r>
          </a:p>
          <a:p>
            <a:pPr lvl="1" algn="just">
              <a:buFont typeface="Wingdings" charset="2"/>
              <a:buChar char="§"/>
            </a:pPr>
            <a:r>
              <a:rPr lang="ru-RU" sz="1600" b="1" dirty="0"/>
              <a:t>Деловая активность </a:t>
            </a:r>
            <a:r>
              <a:rPr lang="ru-RU" sz="1600" dirty="0"/>
              <a:t>должника под процедурой банкротства и в предшествующие несостоятельности периоды вряд ли оценивается рентабельностью активов или нормой чистой прибыли, как предлагается в Правилах: обычно компании демонстрируют убытки или негативные тренды изменения показателей, что некорректно называть деловой активностью.</a:t>
            </a:r>
          </a:p>
          <a:p>
            <a:pPr lvl="1" algn="just">
              <a:buFont typeface="Wingdings" charset="2"/>
              <a:buChar char="§"/>
            </a:pPr>
            <a:r>
              <a:rPr lang="ru-RU" sz="1600" b="1" dirty="0"/>
              <a:t>Показатель «норма чистой прибыли» </a:t>
            </a:r>
            <a:r>
              <a:rPr lang="ru-RU" sz="1600" dirty="0"/>
              <a:t>некорректен: Правила предполагают расчет величины показателя, а не его нормы; у стоимостного показателя (прибыли) не может быть «нормы» - лишь плановое значение, меняющееся в каждом временном периоде в зависимости от изменчивости условий и стоящих перед компанией задач.</a:t>
            </a:r>
          </a:p>
        </p:txBody>
      </p:sp>
    </p:spTree>
    <p:extLst>
      <p:ext uri="{BB962C8B-B14F-4D97-AF65-F5344CB8AC3E}">
        <p14:creationId xmlns:p14="http://schemas.microsoft.com/office/powerpoint/2010/main" val="2638557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6400" y="237067"/>
            <a:ext cx="11159067" cy="1253067"/>
          </a:xfrm>
        </p:spPr>
        <p:txBody>
          <a:bodyPr>
            <a:normAutofit/>
          </a:bodyPr>
          <a:lstStyle/>
          <a:p>
            <a:r>
              <a:rPr lang="ru-RU" sz="4000" dirty="0"/>
              <a:t>Проект Федерального стандарта</a:t>
            </a:r>
            <a:r>
              <a:rPr lang="en-US" sz="4000" dirty="0"/>
              <a:t>:</a:t>
            </a:r>
            <a:br>
              <a:rPr lang="en-US" sz="4000" dirty="0"/>
            </a:br>
            <a:r>
              <a:rPr lang="ru-RU" sz="4000" dirty="0"/>
              <a:t>к ответам на замечания (3)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6400" y="1640115"/>
            <a:ext cx="11277600" cy="4752528"/>
          </a:xfrm>
        </p:spPr>
        <p:txBody>
          <a:bodyPr>
            <a:noAutofit/>
          </a:bodyPr>
          <a:lstStyle/>
          <a:p>
            <a:r>
              <a:rPr lang="ru-RU" sz="2000" b="1" dirty="0"/>
              <a:t>Зачем Проект Стандарта обязывает арбитражного управляющего  при отсутствии деятельности (1-й этап) исследовать внешние и внутренние условия деятельности, пассивы и активы, финансовые результаты, ликвидность и платежеспособность должника, его инвестиционную и финансовую деятельность?</a:t>
            </a:r>
          </a:p>
          <a:p>
            <a:pPr>
              <a:buNone/>
            </a:pPr>
            <a:r>
              <a:rPr lang="ru-RU" sz="2000" b="1" dirty="0"/>
              <a:t>         </a:t>
            </a:r>
          </a:p>
          <a:p>
            <a:pPr>
              <a:buNone/>
            </a:pPr>
            <a:r>
              <a:rPr lang="ru-RU" sz="2000" b="1" dirty="0">
                <a:solidFill>
                  <a:srgbClr val="0070C0"/>
                </a:solidFill>
              </a:rPr>
              <a:t>Ответ: </a:t>
            </a:r>
          </a:p>
          <a:p>
            <a:pPr>
              <a:buNone/>
            </a:pPr>
            <a:r>
              <a:rPr lang="ru-RU" sz="2000" dirty="0">
                <a:solidFill>
                  <a:schemeClr val="accent5"/>
                </a:solidFill>
              </a:rPr>
              <a:t>Исследование:</a:t>
            </a:r>
          </a:p>
          <a:p>
            <a:r>
              <a:rPr lang="ru-RU" sz="2000" dirty="0">
                <a:solidFill>
                  <a:schemeClr val="accent5"/>
                </a:solidFill>
              </a:rPr>
              <a:t>внешних и внутренних условий позволяет определить факторы, повлекшие банкротство; </a:t>
            </a:r>
          </a:p>
          <a:p>
            <a:r>
              <a:rPr lang="ru-RU" sz="2000" dirty="0">
                <a:solidFill>
                  <a:schemeClr val="accent5"/>
                </a:solidFill>
              </a:rPr>
              <a:t>динамики активов – время операций с активами (например, их вывода или амбициозного приобретения, повлекшего несостоятельность, наличия конкурсной массы</a:t>
            </a:r>
            <a:r>
              <a:rPr lang="en-US" sz="2000" dirty="0">
                <a:solidFill>
                  <a:schemeClr val="accent5"/>
                </a:solidFill>
              </a:rPr>
              <a:t>)</a:t>
            </a:r>
            <a:r>
              <a:rPr lang="ru-RU" sz="2000" dirty="0">
                <a:solidFill>
                  <a:schemeClr val="accent5"/>
                </a:solidFill>
              </a:rPr>
              <a:t>; </a:t>
            </a:r>
          </a:p>
          <a:p>
            <a:r>
              <a:rPr lang="ru-RU" sz="2000" dirty="0">
                <a:solidFill>
                  <a:schemeClr val="accent5"/>
                </a:solidFill>
              </a:rPr>
              <a:t>динамика пассивов дает представление о нарастании задолженности или возможностях ее погашения; </a:t>
            </a:r>
          </a:p>
          <a:p>
            <a:r>
              <a:rPr lang="ru-RU" sz="2000" dirty="0">
                <a:solidFill>
                  <a:schemeClr val="accent5"/>
                </a:solidFill>
              </a:rPr>
              <a:t>оценка ликвидности и платежеспособности дает информацию для анализа сделок.</a:t>
            </a:r>
          </a:p>
        </p:txBody>
      </p:sp>
    </p:spTree>
    <p:extLst>
      <p:ext uri="{BB962C8B-B14F-4D97-AF65-F5344CB8AC3E}">
        <p14:creationId xmlns:p14="http://schemas.microsoft.com/office/powerpoint/2010/main" val="31819312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6400" y="237067"/>
            <a:ext cx="11159067" cy="1253067"/>
          </a:xfrm>
        </p:spPr>
        <p:txBody>
          <a:bodyPr>
            <a:normAutofit/>
          </a:bodyPr>
          <a:lstStyle/>
          <a:p>
            <a:r>
              <a:rPr lang="ru-RU" sz="4000" dirty="0"/>
              <a:t>Проект Федерального стандарта</a:t>
            </a:r>
            <a:r>
              <a:rPr lang="en-US" sz="4000" dirty="0"/>
              <a:t>:</a:t>
            </a:r>
            <a:br>
              <a:rPr lang="en-US" sz="4000" dirty="0"/>
            </a:br>
            <a:r>
              <a:rPr lang="ru-RU" sz="4000" dirty="0"/>
              <a:t>к ответам на замечания (4)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6400" y="1640115"/>
            <a:ext cx="11277600" cy="4752528"/>
          </a:xfrm>
        </p:spPr>
        <p:txBody>
          <a:bodyPr>
            <a:no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ru-RU" sz="2000" b="1" dirty="0"/>
              <a:t>«Следование Правилам может в некоторых случаях увеличить работу управляющего», потребует приглашения дополнительных специалистов</a:t>
            </a:r>
          </a:p>
          <a:p>
            <a:pPr marL="0" indent="0" algn="just">
              <a:lnSpc>
                <a:spcPct val="90000"/>
              </a:lnSpc>
              <a:buNone/>
            </a:pPr>
            <a:endParaRPr lang="ru-RU" sz="2000" b="1" dirty="0">
              <a:solidFill>
                <a:srgbClr val="0070C0"/>
              </a:solidFill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ru-RU" sz="2000" b="1" dirty="0">
                <a:solidFill>
                  <a:srgbClr val="0070C0"/>
                </a:solidFill>
              </a:rPr>
              <a:t>Ответ: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dirty="0">
                <a:solidFill>
                  <a:schemeClr val="accent5"/>
                </a:solidFill>
              </a:rPr>
              <a:t>после каждой предлагаемой к заполнению таблицы пишем: «заполняется при наличии информации». Рекомендуемые подходы могут использоваться выборочно, при сохранении необходимого уровня достоверности и надежности. </a:t>
            </a:r>
          </a:p>
          <a:p>
            <a:pPr marL="0" indent="0" algn="just">
              <a:lnSpc>
                <a:spcPct val="90000"/>
              </a:lnSpc>
              <a:buNone/>
            </a:pPr>
            <a:endParaRPr lang="ru-RU" sz="2000" dirty="0">
              <a:solidFill>
                <a:schemeClr val="accent5"/>
              </a:solidFill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ru-RU" sz="2000" dirty="0">
                <a:solidFill>
                  <a:schemeClr val="accent5"/>
                </a:solidFill>
              </a:rPr>
              <a:t>В случае крупной компании и сейчас приглашаются в команду специалисты-экономисты. Так что по факту усложнения мы не видим.</a:t>
            </a:r>
          </a:p>
          <a:p>
            <a:pPr algn="just">
              <a:lnSpc>
                <a:spcPct val="90000"/>
              </a:lnSpc>
              <a:buNone/>
            </a:pPr>
            <a:r>
              <a:rPr lang="ru-RU" sz="2000" dirty="0"/>
              <a:t>	</a:t>
            </a:r>
          </a:p>
          <a:p>
            <a:pPr algn="just">
              <a:lnSpc>
                <a:spcPct val="90000"/>
              </a:lnSpc>
              <a:buNone/>
            </a:pPr>
            <a:r>
              <a:rPr lang="ru-RU" sz="2000" b="1" dirty="0"/>
              <a:t>    </a:t>
            </a:r>
          </a:p>
          <a:p>
            <a:pPr algn="just">
              <a:lnSpc>
                <a:spcPct val="90000"/>
              </a:lnSpc>
              <a:buNone/>
            </a:pPr>
            <a:r>
              <a:rPr lang="ru-RU" sz="2400" b="1" i="1" dirty="0"/>
              <a:t>Из отзыва ЦААУ</a:t>
            </a:r>
            <a:r>
              <a:rPr lang="ru-RU" sz="2400" i="1" dirty="0"/>
              <a:t>: в определенной степени работа арбитражного управляющего упрощается, поскольку четко структурируется за счет детализированных таблиц с указанием  наличия (отсутствия) информации.</a:t>
            </a:r>
            <a:endParaRPr lang="ru-RU" dirty="0"/>
          </a:p>
          <a:p>
            <a:endParaRPr lang="ru-RU" sz="20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5513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77636" y="559653"/>
            <a:ext cx="9892146" cy="759229"/>
          </a:xfrm>
        </p:spPr>
        <p:txBody>
          <a:bodyPr>
            <a:noAutofit/>
          </a:bodyPr>
          <a:lstStyle/>
          <a:p>
            <a:r>
              <a:rPr lang="ru-RU" sz="5000" dirty="0"/>
              <a:t>Спасибо за внимание!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1709" y="3496323"/>
            <a:ext cx="9144000" cy="241083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3200" b="1" dirty="0"/>
              <a:t>Львова Ольга Александровна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solidFill>
                  <a:srgbClr val="00B0F0"/>
                </a:solidFill>
                <a:hlinkClick r:id="rId3"/>
              </a:rPr>
              <a:t>Lvova@spa.msu.ru</a:t>
            </a:r>
            <a:endParaRPr lang="en-US" sz="3200" b="1" dirty="0">
              <a:solidFill>
                <a:srgbClr val="00B0F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3200" dirty="0"/>
              <a:t>+7 926 121 20 26</a:t>
            </a:r>
            <a:endParaRPr lang="en-US" sz="3200" dirty="0"/>
          </a:p>
        </p:txBody>
      </p:sp>
      <p:pic>
        <p:nvPicPr>
          <p:cNvPr id="5" name="Изображение 3" descr="мгу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382" y="1784324"/>
            <a:ext cx="1565245" cy="154034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0C71CA8-0E4B-A442-A432-DD7F65FBEE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032" y="5419181"/>
            <a:ext cx="6062133" cy="1438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350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C2B593-DF9D-964E-BDD0-DC8520745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Действующие Правила: недостатки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E935DF-70B9-294A-BE0E-7B46B878D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9858"/>
            <a:ext cx="10515600" cy="5020235"/>
          </a:xfrm>
        </p:spPr>
        <p:txBody>
          <a:bodyPr>
            <a:noAutofit/>
          </a:bodyPr>
          <a:lstStyle/>
          <a:p>
            <a:pPr algn="just">
              <a:spcBef>
                <a:spcPts val="1400"/>
              </a:spcBef>
            </a:pPr>
            <a:r>
              <a:rPr lang="ru-RU" sz="2100" b="1" dirty="0"/>
              <a:t>Несоответствие изменениям последнего 10-летия:</a:t>
            </a:r>
            <a:r>
              <a:rPr lang="ru-RU" sz="2100" dirty="0"/>
              <a:t> вступлению в силу нового закона «О бухгалтерском учете» (2013 г.), общим изменениям финансово-экономических условий в России и мире, а также самого института банкротства и понимания его роли.</a:t>
            </a:r>
          </a:p>
          <a:p>
            <a:pPr algn="just">
              <a:spcBef>
                <a:spcPts val="1400"/>
              </a:spcBef>
            </a:pPr>
            <a:r>
              <a:rPr lang="ru-RU" sz="2100" b="1" dirty="0"/>
              <a:t>Увлечение «бухгалтерским» анализом</a:t>
            </a:r>
            <a:r>
              <a:rPr lang="ru-RU" sz="2100" dirty="0"/>
              <a:t>, который мало информативен по действующей отчетности, не дает существенных новых данных для принятия решений (при условии, что анализ активов и пассивов проведен глубоко).</a:t>
            </a:r>
          </a:p>
          <a:p>
            <a:pPr algn="just">
              <a:spcBef>
                <a:spcPts val="1400"/>
              </a:spcBef>
            </a:pPr>
            <a:r>
              <a:rPr lang="ru-RU" sz="2100" b="1" dirty="0"/>
              <a:t>Недостаточное внимание к анализу финансовой и инвестиционной деятельности</a:t>
            </a:r>
            <a:r>
              <a:rPr lang="ru-RU" sz="2100" dirty="0"/>
              <a:t>, хотя часто именно эти виды деятельности приводят к несостоятельности либо являются каналом вывода капитала, других противоправных действий.</a:t>
            </a:r>
          </a:p>
          <a:p>
            <a:pPr algn="just">
              <a:spcBef>
                <a:spcPts val="1400"/>
              </a:spcBef>
            </a:pPr>
            <a:r>
              <a:rPr lang="ru-RU" sz="2100" b="1" dirty="0"/>
              <a:t>Недостаточная разработанность инструментария</a:t>
            </a:r>
            <a:r>
              <a:rPr lang="ru-RU" sz="2100" dirty="0"/>
              <a:t> применения Правил, трудности и разночтения в их применении.</a:t>
            </a:r>
          </a:p>
        </p:txBody>
      </p:sp>
    </p:spTree>
    <p:extLst>
      <p:ext uri="{BB962C8B-B14F-4D97-AF65-F5344CB8AC3E}">
        <p14:creationId xmlns:p14="http://schemas.microsoft.com/office/powerpoint/2010/main" val="3277929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03512" y="-27384"/>
            <a:ext cx="8964488" cy="5832648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chemeClr val="tx1"/>
                </a:solidFill>
              </a:rPr>
              <a:t>Федеральный Стандарт профессиональной деятельности  арбитражных управляющих</a:t>
            </a:r>
            <a:br>
              <a:rPr lang="ru-RU" sz="3600" dirty="0">
                <a:solidFill>
                  <a:schemeClr val="tx1"/>
                </a:solidFill>
              </a:rPr>
            </a:br>
            <a:r>
              <a:rPr lang="ru-RU" sz="3600" dirty="0">
                <a:solidFill>
                  <a:schemeClr val="tx1"/>
                </a:solidFill>
              </a:rPr>
              <a:t>«Правила проведения арбитражным управляющим анализа финансово-экономического состояния должника»</a:t>
            </a:r>
            <a:br>
              <a:rPr lang="ru-RU" sz="3600" u="sng" dirty="0"/>
            </a:br>
            <a:br>
              <a:rPr lang="ru-RU" sz="3600" u="sng" dirty="0"/>
            </a:br>
            <a:r>
              <a:rPr lang="ru-RU" sz="3600" dirty="0"/>
              <a:t>общее и различия с действующими документами</a:t>
            </a:r>
            <a:endParaRPr lang="ru-RU" sz="3600" dirty="0">
              <a:latin typeface="Cambria" charset="0"/>
              <a:ea typeface="Cambria" charset="0"/>
              <a:cs typeface="Cambr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698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3333" y="332656"/>
            <a:ext cx="11277600" cy="792088"/>
          </a:xfrm>
        </p:spPr>
        <p:txBody>
          <a:bodyPr>
            <a:normAutofit/>
          </a:bodyPr>
          <a:lstStyle/>
          <a:p>
            <a:r>
              <a:rPr lang="ru-RU" sz="3200" dirty="0"/>
              <a:t>Концепция разработки Федерального Стандарта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1201" y="1311640"/>
            <a:ext cx="10786532" cy="5445224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b="1" dirty="0">
                <a:cs typeface="Times New Roman" pitchFamily="18" charset="0"/>
              </a:rPr>
              <a:t>Смещение фокуса анализа с «бухгалтерской» модели </a:t>
            </a:r>
            <a:r>
              <a:rPr lang="ru-RU" dirty="0">
                <a:cs typeface="Times New Roman" pitchFamily="18" charset="0"/>
              </a:rPr>
              <a:t>(уход от обоснования выводов преимущественно на основе данных бухгалтерской отчетности, часто неполных, искаженных и даже фальсифицированных перед открытием процедуры банкротства). </a:t>
            </a:r>
          </a:p>
          <a:p>
            <a:pPr algn="just">
              <a:lnSpc>
                <a:spcPct val="120000"/>
              </a:lnSpc>
              <a:spcBef>
                <a:spcPts val="1000"/>
              </a:spcBef>
            </a:pPr>
            <a:r>
              <a:rPr lang="ru-RU" dirty="0">
                <a:cs typeface="Times New Roman" pitchFamily="18" charset="0"/>
              </a:rPr>
              <a:t>Предлагаемая модель анализа позволяет:</a:t>
            </a:r>
          </a:p>
          <a:p>
            <a:pPr lvl="1" algn="just">
              <a:lnSpc>
                <a:spcPct val="120000"/>
              </a:lnSpc>
            </a:pPr>
            <a:r>
              <a:rPr lang="ru-RU" sz="2900" dirty="0">
                <a:cs typeface="Times New Roman" pitchFamily="18" charset="0"/>
              </a:rPr>
              <a:t>Выявить не только последствия кризиса на предприятии-должнике,</a:t>
            </a:r>
            <a:r>
              <a:rPr lang="ru-RU" sz="2900" b="1" dirty="0">
                <a:cs typeface="Times New Roman" pitchFamily="18" charset="0"/>
              </a:rPr>
              <a:t> но и внешние и внутренние факторы, приведшие к неудачам</a:t>
            </a:r>
            <a:r>
              <a:rPr lang="ru-RU" sz="2900" dirty="0">
                <a:cs typeface="Times New Roman" pitchFamily="18" charset="0"/>
              </a:rPr>
              <a:t>,</a:t>
            </a:r>
            <a:r>
              <a:rPr lang="ru-RU" sz="2900" b="1" dirty="0">
                <a:cs typeface="Times New Roman" pitchFamily="18" charset="0"/>
              </a:rPr>
              <a:t> обосновать условия, при которых предприятие может возродиться. </a:t>
            </a:r>
          </a:p>
          <a:p>
            <a:pPr lvl="1" algn="just">
              <a:lnSpc>
                <a:spcPct val="120000"/>
              </a:lnSpc>
            </a:pPr>
            <a:r>
              <a:rPr lang="ru-RU" sz="2900" dirty="0">
                <a:cs typeface="Times New Roman" pitchFamily="18" charset="0"/>
              </a:rPr>
              <a:t>В случае целесообразности </a:t>
            </a:r>
            <a:r>
              <a:rPr lang="ru-RU" sz="2900" b="1" dirty="0">
                <a:cs typeface="Times New Roman" pitchFamily="18" charset="0"/>
              </a:rPr>
              <a:t>проведения ликвидационных процедур</a:t>
            </a:r>
            <a:r>
              <a:rPr lang="ru-RU" sz="2900" dirty="0">
                <a:cs typeface="Times New Roman" pitchFamily="18" charset="0"/>
              </a:rPr>
              <a:t> рыночная модель анализа позволит а) провести их быстрее, б) точнее определить стоимость имущества должника, размер конкурсной массы.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8668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83D91D-6DAA-F64F-81FE-959BBB058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Цель разработки Стандарта</a:t>
            </a:r>
            <a:br>
              <a:rPr lang="ru-RU" sz="4000" dirty="0"/>
            </a:br>
            <a:r>
              <a:rPr lang="ru-RU" sz="4000" dirty="0"/>
              <a:t> </a:t>
            </a:r>
            <a:r>
              <a:rPr lang="ru-RU" sz="2200" b="0" dirty="0"/>
              <a:t>(не путать с целью проведения анализа)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453968-AF04-F74E-9785-3E927427A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spcBef>
                <a:spcPts val="1000"/>
              </a:spcBef>
            </a:pPr>
            <a:r>
              <a:rPr lang="ru-RU" b="1" dirty="0">
                <a:latin typeface="Helvetica" pitchFamily="2" charset="0"/>
                <a:cs typeface="Times New Roman" pitchFamily="18" charset="0"/>
              </a:rPr>
              <a:t>обновление подходов и правил</a:t>
            </a:r>
            <a:r>
              <a:rPr lang="ru-RU" dirty="0">
                <a:latin typeface="Helvetica" pitchFamily="2" charset="0"/>
                <a:cs typeface="Times New Roman" pitchFamily="18" charset="0"/>
              </a:rPr>
              <a:t> проведения арбитражным управляющим анализа текущей, инвестиционной и финансовой деятельности должника в ходе процедур, применяемых в деле о банкротстве в соответствии с изменениями последнего 10-летия  </a:t>
            </a:r>
          </a:p>
          <a:p>
            <a:pPr algn="just">
              <a:spcBef>
                <a:spcPts val="1000"/>
              </a:spcBef>
            </a:pPr>
            <a:r>
              <a:rPr lang="ru-RU" b="1" dirty="0">
                <a:latin typeface="Helvetica" pitchFamily="2" charset="0"/>
                <a:cs typeface="Times New Roman" pitchFamily="18" charset="0"/>
              </a:rPr>
              <a:t>оказание методической помощи</a:t>
            </a:r>
            <a:r>
              <a:rPr lang="ru-RU" dirty="0">
                <a:latin typeface="Helvetica" pitchFamily="2" charset="0"/>
                <a:cs typeface="Times New Roman" pitchFamily="18" charset="0"/>
              </a:rPr>
              <a:t> арбитражным управляющим при проведении анализа</a:t>
            </a:r>
          </a:p>
          <a:p>
            <a:pPr algn="just">
              <a:spcBef>
                <a:spcPts val="1000"/>
              </a:spcBef>
            </a:pPr>
            <a:r>
              <a:rPr lang="ru-RU" b="1" dirty="0">
                <a:latin typeface="Helvetica" pitchFamily="2" charset="0"/>
                <a:cs typeface="Times New Roman" pitchFamily="18" charset="0"/>
              </a:rPr>
              <a:t>обеспечение преемственности</a:t>
            </a:r>
            <a:r>
              <a:rPr lang="ru-RU" dirty="0">
                <a:latin typeface="Helvetica" pitchFamily="2" charset="0"/>
                <a:cs typeface="Times New Roman" pitchFamily="18" charset="0"/>
              </a:rPr>
              <a:t> в деятельности  арбитражных управляющих при их смене в процедурах банкротства</a:t>
            </a:r>
          </a:p>
        </p:txBody>
      </p:sp>
    </p:spTree>
    <p:extLst>
      <p:ext uri="{BB962C8B-B14F-4D97-AF65-F5344CB8AC3E}">
        <p14:creationId xmlns:p14="http://schemas.microsoft.com/office/powerpoint/2010/main" val="2951822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3156D3-4629-3041-AD38-C9A965B0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325563"/>
          </a:xfrm>
        </p:spPr>
        <p:txBody>
          <a:bodyPr/>
          <a:lstStyle/>
          <a:p>
            <a:r>
              <a:rPr lang="ru-RU" dirty="0"/>
              <a:t>Новый Стандарт и действующие Правила: общее и различия</a:t>
            </a:r>
          </a:p>
        </p:txBody>
      </p:sp>
      <p:graphicFrame>
        <p:nvGraphicFramePr>
          <p:cNvPr id="8" name="Содержимое 3">
            <a:extLst>
              <a:ext uri="{FF2B5EF4-FFF2-40B4-BE49-F238E27FC236}">
                <a16:creationId xmlns:a16="http://schemas.microsoft.com/office/drawing/2014/main" id="{B4AFB5AA-2BA7-5F4B-B79C-E886DADBA2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9057735"/>
              </p:ext>
            </p:extLst>
          </p:nvPr>
        </p:nvGraphicFramePr>
        <p:xfrm>
          <a:off x="218893" y="1325564"/>
          <a:ext cx="11754213" cy="549014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8538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00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35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Helvetica" pitchFamily="2" charset="0"/>
                        </a:rPr>
                        <a:t>Общее с Правилами</a:t>
                      </a:r>
                      <a:endParaRPr lang="ru-RU" sz="1800" dirty="0">
                        <a:latin typeface="Helvetica" pitchFamily="2" charset="0"/>
                        <a:ea typeface="Cambria" charset="0"/>
                        <a:cs typeface="Cambria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Helvetica" pitchFamily="2" charset="0"/>
                        </a:rPr>
                        <a:t>Различия</a:t>
                      </a:r>
                      <a:endParaRPr lang="ru-RU" sz="1800" dirty="0">
                        <a:latin typeface="Helvetica" pitchFamily="2" charset="0"/>
                        <a:ea typeface="Cambria" charset="0"/>
                        <a:cs typeface="Cambria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233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Helvetica" pitchFamily="2" charset="0"/>
                        </a:rPr>
                        <a:t>Основные направления анализа (разделы) совпадают, несмотря на некоторые различия в названиях</a:t>
                      </a:r>
                      <a:endParaRPr lang="ru-RU" sz="1800" dirty="0">
                        <a:latin typeface="Helvetica" pitchFamily="2" charset="0"/>
                        <a:ea typeface="Cambria" charset="0"/>
                        <a:cs typeface="Cambria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Helvetica" pitchFamily="2" charset="0"/>
                        </a:rPr>
                        <a:t>Усиление внимания </a:t>
                      </a:r>
                      <a:r>
                        <a:rPr lang="ru-RU" sz="1800" b="1" dirty="0">
                          <a:latin typeface="Helvetica" pitchFamily="2" charset="0"/>
                        </a:rPr>
                        <a:t>к причинам </a:t>
                      </a:r>
                      <a:r>
                        <a:rPr lang="ru-RU" sz="1800" dirty="0">
                          <a:latin typeface="Helvetica" pitchFamily="2" charset="0"/>
                        </a:rPr>
                        <a:t>возникновения несостоятельности  и возможностей восстановления деятельности, т.е. именно к анализу,</a:t>
                      </a:r>
                      <a:r>
                        <a:rPr lang="ru-RU" sz="1800" baseline="0" dirty="0">
                          <a:latin typeface="Helvetica" pitchFamily="2" charset="0"/>
                        </a:rPr>
                        <a:t> а не установлению тренда</a:t>
                      </a:r>
                      <a:endParaRPr lang="ru-RU" sz="1800" dirty="0">
                        <a:latin typeface="Helvetica" pitchFamily="2" charset="0"/>
                        <a:ea typeface="Cambria" charset="0"/>
                        <a:cs typeface="Cambria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75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Helvetica" pitchFamily="2" charset="0"/>
                        </a:rPr>
                        <a:t>Значительная часть «привычных» показателей сохраняется</a:t>
                      </a:r>
                      <a:endParaRPr lang="ru-RU" sz="1800" dirty="0">
                        <a:latin typeface="Helvetica" pitchFamily="2" charset="0"/>
                        <a:ea typeface="Cambria" charset="0"/>
                        <a:cs typeface="Cambria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Helvetica" pitchFamily="2" charset="0"/>
                        </a:rPr>
                        <a:t>Упрощение «бухгалтерского» анализа</a:t>
                      </a:r>
                      <a:r>
                        <a:rPr lang="ru-RU" sz="1800" dirty="0">
                          <a:latin typeface="Helvetica" pitchFamily="2" charset="0"/>
                        </a:rPr>
                        <a:t>, отказ от ряда малоинформативных и некорректных показателей</a:t>
                      </a:r>
                      <a:endParaRPr lang="ru-RU" sz="1800" dirty="0">
                        <a:latin typeface="Helvetica" pitchFamily="2" charset="0"/>
                        <a:ea typeface="Cambria" charset="0"/>
                        <a:cs typeface="Cambria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466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Helvetica" pitchFamily="2" charset="0"/>
                        <a:ea typeface="Cambria" charset="0"/>
                        <a:cs typeface="Cambria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Helvetica" pitchFamily="2" charset="0"/>
                        </a:rPr>
                        <a:t>Проработанность инструментария</a:t>
                      </a:r>
                      <a:r>
                        <a:rPr lang="ru-RU" sz="1800" dirty="0">
                          <a:latin typeface="Helvetica" pitchFamily="2" charset="0"/>
                        </a:rPr>
                        <a:t>: </a:t>
                      </a:r>
                    </a:p>
                    <a:p>
                      <a:pPr marL="522287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ru-RU" sz="1800" dirty="0">
                          <a:latin typeface="Helvetica" pitchFamily="2" charset="0"/>
                        </a:rPr>
                        <a:t>предложение к заполнению аналитических таблиц для  наглядности и прозрачности обоснований. При этом указывается: при отсутствии исходных данных в рекомендуемом объеме возможно описание влияния факторов в текстовом формате;</a:t>
                      </a:r>
                    </a:p>
                    <a:p>
                      <a:pPr marL="522287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ru-RU" sz="1800" dirty="0">
                          <a:latin typeface="Helvetica" pitchFamily="2" charset="0"/>
                        </a:rPr>
                        <a:t>наличие перечня выводов, которые могут быть сделаны по каждому пункту.</a:t>
                      </a:r>
                      <a:endParaRPr lang="ru-RU" sz="1800" dirty="0">
                        <a:latin typeface="Helvetica" pitchFamily="2" charset="0"/>
                        <a:ea typeface="Cambria" charset="0"/>
                        <a:cs typeface="Cambria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791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Helvetica" pitchFamily="2" charset="0"/>
                        <a:ea typeface="Cambria" charset="0"/>
                        <a:cs typeface="Cambria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Helvetica" pitchFamily="2" charset="0"/>
                        </a:rPr>
                        <a:t>Корректировка отдельных разделов в связи с изменением законодательства, добавление  новых разделов, например, обоснования наличия или отсутствия оснований для оспаривания сделок должника (п.2</a:t>
                      </a:r>
                      <a:r>
                        <a:rPr lang="ru-RU" sz="1800" baseline="0" dirty="0">
                          <a:latin typeface="Helvetica" pitchFamily="2" charset="0"/>
                        </a:rPr>
                        <a:t> </a:t>
                      </a:r>
                      <a:r>
                        <a:rPr lang="ru-RU" sz="1800" dirty="0">
                          <a:latin typeface="Helvetica" pitchFamily="2" charset="0"/>
                        </a:rPr>
                        <a:t>ст. 67, введен ФЗ от 29.12.2014 N 482-ФЗ)</a:t>
                      </a:r>
                      <a:endParaRPr lang="ru-RU" sz="1800" dirty="0">
                        <a:latin typeface="Helvetica" pitchFamily="2" charset="0"/>
                        <a:ea typeface="Cambria" charset="0"/>
                        <a:cs typeface="Cambria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962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3120C3-A547-A94C-86D8-4E8DA8698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333" y="16936"/>
            <a:ext cx="11819468" cy="609597"/>
          </a:xfrm>
        </p:spPr>
        <p:txBody>
          <a:bodyPr>
            <a:normAutofit/>
          </a:bodyPr>
          <a:lstStyle/>
          <a:p>
            <a:r>
              <a:rPr lang="ru-RU" sz="3200" dirty="0"/>
              <a:t>Структура Стандарта в 2016 и 2017: курс на облегчение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05A7876-50B2-294F-94B8-A7767907D1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0693805"/>
              </p:ext>
            </p:extLst>
          </p:nvPr>
        </p:nvGraphicFramePr>
        <p:xfrm>
          <a:off x="169333" y="626533"/>
          <a:ext cx="11819468" cy="597408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5909734">
                  <a:extLst>
                    <a:ext uri="{9D8B030D-6E8A-4147-A177-3AD203B41FA5}">
                      <a16:colId xmlns:a16="http://schemas.microsoft.com/office/drawing/2014/main" val="760014948"/>
                    </a:ext>
                  </a:extLst>
                </a:gridCol>
                <a:gridCol w="5909734">
                  <a:extLst>
                    <a:ext uri="{9D8B030D-6E8A-4147-A177-3AD203B41FA5}">
                      <a16:colId xmlns:a16="http://schemas.microsoft.com/office/drawing/2014/main" val="15518763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dirty="0">
                          <a:latin typeface="Helvetica" pitchFamily="2" charset="0"/>
                        </a:rPr>
                        <a:t>2016: текст Стандарта и Приложения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dirty="0">
                          <a:latin typeface="Helvetica" pitchFamily="2" charset="0"/>
                        </a:rPr>
                        <a:t>2017: интегрированный текст</a:t>
                      </a: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0733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Приложение 1. Примерный перечень документов и материалов, используемых  при проведении анализа финансово-экономического состояния должника.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lang="ru-RU" sz="1600" dirty="0">
                          <a:latin typeface="Helvetica" pitchFamily="2" charset="0"/>
                        </a:rPr>
                        <a:t>Приложение 2. Методические рекомендации  по проведению базового анализа финансово-экономического состояния должника.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lang="ru-RU" sz="1600" dirty="0">
                          <a:latin typeface="Helvetica" pitchFamily="2" charset="0"/>
                        </a:rPr>
                        <a:t>Приложение 3. Методические рекомендации по проведению расширенного анализа  финансово-экономического состояния должника.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lang="ru-RU" sz="1600" dirty="0">
                          <a:latin typeface="Helvetica" pitchFamily="2" charset="0"/>
                        </a:rPr>
                        <a:t>Приложение 4. Заключение  о финансово-экономическом состоянии должника. Принципы составления, типовая структура.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lang="ru-RU" sz="1600" dirty="0">
                          <a:latin typeface="Helvetica" pitchFamily="2" charset="0"/>
                        </a:rPr>
                        <a:t>Приложение 5. Обоснование возможности или невозможности восстановления платежеспособности должника, целесообразности введения последующих применяемых в деле о банкротстве процедур . Типовая структура.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lang="ru-RU" sz="1600" dirty="0">
                          <a:latin typeface="Helvetica" pitchFamily="2" charset="0"/>
                        </a:rPr>
                        <a:t>Приложение 6. Заключение  о наличии или об отсутствии оснований для оспаривания сделок должника. Типовая структура.</a:t>
                      </a:r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681228" indent="-571500" algn="just">
                        <a:lnSpc>
                          <a:spcPct val="100000"/>
                        </a:lnSpc>
                        <a:spcBef>
                          <a:spcPts val="1000"/>
                        </a:spcBef>
                        <a:buAutoNum type="romanUcPeriod"/>
                        <a:tabLst>
                          <a:tab pos="627063" algn="l"/>
                        </a:tabLst>
                      </a:pPr>
                      <a:r>
                        <a:rPr lang="ru-RU" sz="1800" dirty="0">
                          <a:latin typeface="Helvetica" pitchFamily="2" charset="0"/>
                        </a:rPr>
                        <a:t>Общие положения: соответствие Закону, цель, задачи, период анализа, информационная база, принципы, методы анализа, понятия базового и расширенного (дополнительного) анализа)</a:t>
                      </a:r>
                    </a:p>
                    <a:p>
                      <a:pPr marL="627063" indent="-517525" algn="just">
                        <a:lnSpc>
                          <a:spcPct val="100000"/>
                        </a:lnSpc>
                        <a:spcBef>
                          <a:spcPts val="1000"/>
                        </a:spcBef>
                        <a:buAutoNum type="romanUcPeriod"/>
                      </a:pPr>
                      <a:r>
                        <a:rPr lang="ru-RU" sz="1800" dirty="0">
                          <a:latin typeface="Helvetica" pitchFamily="2" charset="0"/>
                        </a:rPr>
                        <a:t>Базовый финансовый анализ (задачи в каждой процедуре   банкротства, деление на 1-й и 2-й этапы, содержание анализа)</a:t>
                      </a:r>
                    </a:p>
                    <a:p>
                      <a:pPr marL="627063" indent="-517525" algn="just">
                        <a:lnSpc>
                          <a:spcPct val="100000"/>
                        </a:lnSpc>
                        <a:spcBef>
                          <a:spcPts val="1000"/>
                        </a:spcBef>
                        <a:buAutoNum type="romanUcPeriod"/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Расширенный (дополнительный)  финансовый анализ (проводится в отдельных случаях при  невозможности принятия решения судом на основе базового анализа либо по требованию кредиторов)</a:t>
                      </a:r>
                    </a:p>
                    <a:p>
                      <a:pPr marL="627063" indent="-517525" algn="just">
                        <a:lnSpc>
                          <a:spcPct val="100000"/>
                        </a:lnSpc>
                        <a:spcBef>
                          <a:spcPts val="1000"/>
                        </a:spcBef>
                        <a:buAutoNum type="romanUcPeriod"/>
                      </a:pPr>
                      <a:r>
                        <a:rPr lang="ru-RU" sz="1800" dirty="0">
                          <a:latin typeface="Helvetica" pitchFamily="2" charset="0"/>
                        </a:rPr>
                        <a:t>Требования к документам, содержащим результаты    финансово-экономического анализа</a:t>
                      </a:r>
                    </a:p>
                    <a:p>
                      <a:pPr marL="627063" indent="-517525" algn="just">
                        <a:lnSpc>
                          <a:spcPct val="100000"/>
                        </a:lnSpc>
                        <a:spcBef>
                          <a:spcPts val="1000"/>
                        </a:spcBef>
                        <a:buAutoNum type="romanUcPeriod"/>
                      </a:pPr>
                      <a:r>
                        <a:rPr lang="ru-RU" sz="1800" dirty="0">
                          <a:latin typeface="Helvetica" pitchFamily="2" charset="0"/>
                        </a:rPr>
                        <a:t>Заключительные положения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4615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367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58D58C-AB09-8941-8D80-F36D3F5BB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4733" y="229658"/>
            <a:ext cx="5647267" cy="1325563"/>
          </a:xfrm>
        </p:spPr>
        <p:txBody>
          <a:bodyPr>
            <a:normAutofit fontScale="90000"/>
          </a:bodyPr>
          <a:lstStyle/>
          <a:p>
            <a:r>
              <a:rPr lang="ru-RU" dirty="0"/>
              <a:t>Общий вид и структура Проекта Стандарта на 29.11.2018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3887E287-3B56-264C-89F1-460D4D91DD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b="32187"/>
          <a:stretch/>
        </p:blipFill>
        <p:spPr>
          <a:xfrm>
            <a:off x="-720490" y="-677331"/>
            <a:ext cx="7781690" cy="74676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7FB265F-ED8A-814C-A561-8DFAA7DEA126}"/>
              </a:ext>
            </a:extLst>
          </p:cNvPr>
          <p:cNvSpPr txBox="1"/>
          <p:nvPr/>
        </p:nvSpPr>
        <p:spPr>
          <a:xfrm>
            <a:off x="6929772" y="1998134"/>
            <a:ext cx="502516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>
                <a:latin typeface="Helvetica" pitchFamily="2" charset="0"/>
              </a:rPr>
              <a:t>114 статей, 48 страниц </a:t>
            </a:r>
          </a:p>
          <a:p>
            <a:pPr algn="ctr"/>
            <a:r>
              <a:rPr lang="ru-RU" sz="2200" dirty="0">
                <a:latin typeface="Helvetica" pitchFamily="2" charset="0"/>
              </a:rPr>
              <a:t>(со стр. 30 – Приложения в виде 40 аналитических таблиц к заполнению)</a:t>
            </a:r>
          </a:p>
          <a:p>
            <a:endParaRPr lang="ru-RU" sz="2200" dirty="0">
              <a:latin typeface="Helvetica" pitchFamily="2" charset="0"/>
            </a:endParaRPr>
          </a:p>
          <a:p>
            <a:pPr algn="ctr"/>
            <a:r>
              <a:rPr lang="ru-RU" sz="2200" dirty="0">
                <a:latin typeface="Helvetica" pitchFamily="2" charset="0"/>
              </a:rPr>
              <a:t>По сравнению с первыми вариантами включает: Приложение 2 (рекомендации по проведению базового анализа)</a:t>
            </a:r>
          </a:p>
          <a:p>
            <a:pPr algn="ctr"/>
            <a:r>
              <a:rPr lang="ru-RU" sz="2200" dirty="0">
                <a:latin typeface="Helvetica" pitchFamily="2" charset="0"/>
              </a:rPr>
              <a:t>и «выжимку» из Приложений № 4-6 </a:t>
            </a:r>
          </a:p>
          <a:p>
            <a:pPr algn="ctr"/>
            <a:r>
              <a:rPr lang="ru-RU" sz="2200" dirty="0">
                <a:latin typeface="Helvetica" pitchFamily="2" charset="0"/>
              </a:rPr>
              <a:t>(интегрированы непосредственно в текст Стандарта)</a:t>
            </a:r>
          </a:p>
          <a:p>
            <a:endParaRPr lang="ru-RU" sz="2200" dirty="0">
              <a:latin typeface="Helvetica" pitchFamily="2" charset="0"/>
            </a:endParaRPr>
          </a:p>
          <a:p>
            <a:endParaRPr lang="ru-RU" sz="2200" dirty="0">
              <a:latin typeface="Helvetica" pitchFamily="2" charset="0"/>
            </a:endParaRPr>
          </a:p>
          <a:p>
            <a:endParaRPr lang="ru-RU" sz="2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952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17511</TotalTime>
  <Words>2035</Words>
  <Application>Microsoft Macintosh PowerPoint</Application>
  <PresentationFormat>Широкоэкранный</PresentationFormat>
  <Paragraphs>199</Paragraphs>
  <Slides>23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2" baseType="lpstr">
      <vt:lpstr>DengXian</vt:lpstr>
      <vt:lpstr>Arial</vt:lpstr>
      <vt:lpstr>Calibri</vt:lpstr>
      <vt:lpstr>Calibri Light</vt:lpstr>
      <vt:lpstr>Cambria</vt:lpstr>
      <vt:lpstr>Helvetica</vt:lpstr>
      <vt:lpstr>Times New Roman</vt:lpstr>
      <vt:lpstr>Wingdings</vt:lpstr>
      <vt:lpstr>Тема Office</vt:lpstr>
      <vt:lpstr>Современные требования к анализу финансового состояния должника</vt:lpstr>
      <vt:lpstr>Действующие документы</vt:lpstr>
      <vt:lpstr>Действующие Правила: недостатки</vt:lpstr>
      <vt:lpstr>Федеральный Стандарт профессиональной деятельности  арбитражных управляющих «Правила проведения арбитражным управляющим анализа финансово-экономического состояния должника»  общее и различия с действующими документами</vt:lpstr>
      <vt:lpstr>Концепция разработки Федерального Стандарта</vt:lpstr>
      <vt:lpstr>Цель разработки Стандарта  (не путать с целью проведения анализа)</vt:lpstr>
      <vt:lpstr>Новый Стандарт и действующие Правила: общее и различия</vt:lpstr>
      <vt:lpstr>Структура Стандарта в 2016 и 2017: курс на облегчение</vt:lpstr>
      <vt:lpstr>Общий вид и структура Проекта Стандарта на 29.11.2018</vt:lpstr>
      <vt:lpstr>Структура Стандарта на 29.11.2018</vt:lpstr>
      <vt:lpstr>Анализ финансового состояния должника в первой процедуре, применяемой в деле о банкротстве (ст.19, 20): ДВА ЭТАПА</vt:lpstr>
      <vt:lpstr>Методические рекомендации (ст.31):</vt:lpstr>
      <vt:lpstr>Пример таблицы. Приложение 15. Обобщенные данные о состоянии основных средств должника </vt:lpstr>
      <vt:lpstr>Важная подсказка арбитражным управляющим:  какие выводы должны быть сделаны по результатам анализа по каждому направлению (по каждой таблице)</vt:lpstr>
      <vt:lpstr>IV. Порядок проведения анализа финансового состояния должника</vt:lpstr>
      <vt:lpstr>Первый этап анализа: выводы</vt:lpstr>
      <vt:lpstr>Анализ сделок (ст. 78-84) </vt:lpstr>
      <vt:lpstr>Второй этап анализа финансового состояния должника</vt:lpstr>
      <vt:lpstr>Проект Федерального стандарта: к ответам на замечания</vt:lpstr>
      <vt:lpstr>Проект Федерального стандарта: к ответам на замечания (2)</vt:lpstr>
      <vt:lpstr>Проект Федерального стандарта: к ответам на замечания (3)</vt:lpstr>
      <vt:lpstr>Проект Федерального стандарта: к ответам на замечания (4)</vt:lpstr>
      <vt:lpstr>Спасибо за внимание!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фигуры экономического эксперта в повышении транспарентности процедур восстановления бизнеса </dc:title>
  <cp:lastModifiedBy>Olga Lvova</cp:lastModifiedBy>
  <cp:revision>104</cp:revision>
  <dcterms:modified xsi:type="dcterms:W3CDTF">2018-11-28T20:03:11Z</dcterms:modified>
</cp:coreProperties>
</file>