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3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charts/chart4.xml" ContentType="application/vnd.openxmlformats-officedocument.drawingml.chart+xml"/>
  <Override PartName="/ppt/charts/chart3.xml" ContentType="application/vnd.openxmlformats-officedocument.drawingml.char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12.xml" ContentType="application/vnd.openxmlformats-officedocument.theme+xml"/>
  <Override PartName="/ppt/theme/theme11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  <p:sldMasterId id="2147483685" r:id="rId4"/>
    <p:sldMasterId id="2147483697" r:id="rId5"/>
    <p:sldMasterId id="2147483709" r:id="rId6"/>
    <p:sldMasterId id="2147483722" r:id="rId7"/>
    <p:sldMasterId id="2147483734" r:id="rId8"/>
    <p:sldMasterId id="2147483746" r:id="rId9"/>
    <p:sldMasterId id="2147483758" r:id="rId10"/>
    <p:sldMasterId id="2147483770" r:id="rId11"/>
    <p:sldMasterId id="2147483782" r:id="rId12"/>
  </p:sldMasterIdLst>
  <p:notesMasterIdLst>
    <p:notesMasterId r:id="rId35"/>
  </p:notesMasterIdLst>
  <p:handoutMasterIdLst>
    <p:handoutMasterId r:id="rId36"/>
  </p:handoutMasterIdLst>
  <p:sldIdLst>
    <p:sldId id="256" r:id="rId13"/>
    <p:sldId id="384" r:id="rId14"/>
    <p:sldId id="382" r:id="rId15"/>
    <p:sldId id="373" r:id="rId16"/>
    <p:sldId id="375" r:id="rId17"/>
    <p:sldId id="385" r:id="rId18"/>
    <p:sldId id="376" r:id="rId19"/>
    <p:sldId id="377" r:id="rId20"/>
    <p:sldId id="378" r:id="rId21"/>
    <p:sldId id="400" r:id="rId22"/>
    <p:sldId id="401" r:id="rId23"/>
    <p:sldId id="402" r:id="rId24"/>
    <p:sldId id="403" r:id="rId25"/>
    <p:sldId id="404" r:id="rId26"/>
    <p:sldId id="406" r:id="rId27"/>
    <p:sldId id="407" r:id="rId28"/>
    <p:sldId id="408" r:id="rId29"/>
    <p:sldId id="409" r:id="rId30"/>
    <p:sldId id="410" r:id="rId31"/>
    <p:sldId id="411" r:id="rId32"/>
    <p:sldId id="379" r:id="rId33"/>
    <p:sldId id="380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2413"/>
    <a:srgbClr val="2C4390"/>
    <a:srgbClr val="008000"/>
    <a:srgbClr val="1269B0"/>
    <a:srgbClr val="002860"/>
    <a:srgbClr val="002560"/>
    <a:srgbClr val="1D4575"/>
    <a:srgbClr val="3D9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theme" Target="theme/theme1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customXml" Target="../customXml/item2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notesMaster" Target="notesMasters/notesMaster1.xml"/><Relationship Id="rId43" Type="http://schemas.openxmlformats.org/officeDocument/2006/relationships/customXml" Target="../customXml/item3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Заявленные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48</c:v>
                </c:pt>
                <c:pt idx="1">
                  <c:v>12</c:v>
                </c:pt>
                <c:pt idx="2">
                  <c:v>22</c:v>
                </c:pt>
                <c:pt idx="3">
                  <c:v>64</c:v>
                </c:pt>
                <c:pt idx="4">
                  <c:v>264</c:v>
                </c:pt>
                <c:pt idx="5">
                  <c:v>476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Оплаченные</c:v>
                </c:pt>
              </c:strCache>
            </c:strRef>
          </c:tx>
          <c:invertIfNegative val="0"/>
          <c:dLbls>
            <c:dLbl>
              <c:idx val="5"/>
              <c:layout>
                <c:manualLayout>
                  <c:x val="1.1100712893026421E-2"/>
                  <c:y val="-2.74636873827927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10</c:v>
                </c:pt>
                <c:pt idx="3">
                  <c:v>27</c:v>
                </c:pt>
                <c:pt idx="4">
                  <c:v>84</c:v>
                </c:pt>
                <c:pt idx="5">
                  <c:v>176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5155200"/>
        <c:axId val="125156736"/>
        <c:axId val="0"/>
      </c:bar3DChart>
      <c:catAx>
        <c:axId val="125155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/>
            </a:pPr>
            <a:endParaRPr lang="ru-RU"/>
          </a:p>
        </c:txPr>
        <c:crossAx val="125156736"/>
        <c:crosses val="autoZero"/>
        <c:auto val="1"/>
        <c:lblAlgn val="ctr"/>
        <c:lblOffset val="100"/>
        <c:noMultiLvlLbl val="0"/>
      </c:catAx>
      <c:valAx>
        <c:axId val="125156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/>
            </a:pPr>
            <a:endParaRPr lang="ru-RU"/>
          </a:p>
        </c:txPr>
        <c:crossAx val="125155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09126763692923"/>
          <c:y val="0.193091672269883"/>
          <c:w val="0.20110821019886679"/>
          <c:h val="0.14257812927769978"/>
        </c:manualLayout>
      </c:layout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заявленные 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20</c:v>
                </c:pt>
                <c:pt idx="1">
                  <c:v>17</c:v>
                </c:pt>
                <c:pt idx="2">
                  <c:v>31</c:v>
                </c:pt>
                <c:pt idx="3">
                  <c:v>81</c:v>
                </c:pt>
                <c:pt idx="4">
                  <c:v>258</c:v>
                </c:pt>
                <c:pt idx="5">
                  <c:v>323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оплаченные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2">
                  <c:v>16</c:v>
                </c:pt>
                <c:pt idx="3">
                  <c:v>50</c:v>
                </c:pt>
                <c:pt idx="4">
                  <c:v>124</c:v>
                </c:pt>
                <c:pt idx="5">
                  <c:v>160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5531264"/>
        <c:axId val="125532800"/>
        <c:axId val="0"/>
      </c:bar3DChart>
      <c:catAx>
        <c:axId val="125531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/>
            </a:pPr>
            <a:endParaRPr lang="ru-RU"/>
          </a:p>
        </c:txPr>
        <c:crossAx val="125532800"/>
        <c:crosses val="autoZero"/>
        <c:auto val="1"/>
        <c:lblAlgn val="ctr"/>
        <c:lblOffset val="100"/>
        <c:noMultiLvlLbl val="0"/>
      </c:catAx>
      <c:valAx>
        <c:axId val="125532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/>
            </a:pPr>
            <a:endParaRPr lang="ru-RU"/>
          </a:p>
        </c:txPr>
        <c:crossAx val="1255312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Лист2!$C$5</c:f>
              <c:strCache>
                <c:ptCount val="1"/>
                <c:pt idx="0">
                  <c:v>Сумма выплат, руб.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Лист2!$B$6:$B$16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Лист2!$C$6:$C$16</c:f>
              <c:numCache>
                <c:formatCode>#,##0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2567</c:v>
                </c:pt>
                <c:pt idx="4">
                  <c:v>0</c:v>
                </c:pt>
                <c:pt idx="5">
                  <c:v>208968</c:v>
                </c:pt>
                <c:pt idx="6">
                  <c:v>824096</c:v>
                </c:pt>
                <c:pt idx="7">
                  <c:v>3117801</c:v>
                </c:pt>
                <c:pt idx="8">
                  <c:v>18574555</c:v>
                </c:pt>
                <c:pt idx="9">
                  <c:v>50176957</c:v>
                </c:pt>
                <c:pt idx="10">
                  <c:v>90045306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0431360"/>
        <c:axId val="140434816"/>
        <c:axId val="0"/>
      </c:bar3DChart>
      <c:catAx>
        <c:axId val="140431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0434816"/>
        <c:crosses val="autoZero"/>
        <c:auto val="1"/>
        <c:lblAlgn val="ctr"/>
        <c:lblOffset val="100"/>
        <c:noMultiLvlLbl val="0"/>
      </c:catAx>
      <c:valAx>
        <c:axId val="14043481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404313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Лист3!$C$5</c:f>
              <c:strCache>
                <c:ptCount val="1"/>
                <c:pt idx="0">
                  <c:v>Уровень выплат: % от сборов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Лист3!$B$6:$B$16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Лист3!$C$6:$C$16</c:f>
              <c:numCache>
                <c:formatCode>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1.9371103533086444E-2</c:v>
                </c:pt>
                <c:pt idx="4">
                  <c:v>0</c:v>
                </c:pt>
                <c:pt idx="5">
                  <c:v>0.74632806746168856</c:v>
                </c:pt>
                <c:pt idx="6">
                  <c:v>1.5259166150236159</c:v>
                </c:pt>
                <c:pt idx="7">
                  <c:v>6.1310553098456975</c:v>
                </c:pt>
                <c:pt idx="8">
                  <c:v>42.180390553707234</c:v>
                </c:pt>
                <c:pt idx="9">
                  <c:v>126.64956063950822</c:v>
                </c:pt>
                <c:pt idx="10">
                  <c:v>174.69142076460008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3028992"/>
        <c:axId val="162372224"/>
        <c:axId val="0"/>
      </c:bar3DChart>
      <c:catAx>
        <c:axId val="143028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2372224"/>
        <c:crosses val="autoZero"/>
        <c:auto val="1"/>
        <c:lblAlgn val="ctr"/>
        <c:lblOffset val="100"/>
        <c:noMultiLvlLbl val="0"/>
      </c:catAx>
      <c:valAx>
        <c:axId val="162372224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43028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99915B-A2EC-4DC9-B714-44AF99EFF9B2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3FE7C0-14F1-479B-836B-167474E7B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736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17CFA7-B06C-455F-9E4C-B8D73E796030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B0FBF97-0FE4-4387-B52A-74DAD3D9D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128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0FBF97-0FE4-4387-B52A-74DAD3D9DA4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639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0FBF97-0FE4-4387-B52A-74DAD3D9DA4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866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4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5F157-581E-4CF3-A50D-9CCE69F55605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F5203-D8F7-4CFF-8CE7-4B582D854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532D8-2BCB-4668-9E41-D4B02E096368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79DE4-7441-4527-88B5-5178AD1DD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60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61246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52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83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4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14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163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163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68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5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95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5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5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1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41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44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46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E1D23-0BCF-4BA0-B64D-3B2AC47F739A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61A2B-73BB-4D99-A792-A2113E26F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60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65631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28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76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1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143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143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59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5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58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5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5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95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10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5578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6C00D-AFE1-4ED2-9E62-77293D97DB3C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F8CAD-E500-4206-9063-D195D9560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3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55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60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0936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44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24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8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121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121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50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2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71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2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0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25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13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4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85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7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41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59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543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92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99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239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239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35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5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89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5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5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01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51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987D1-2890-469F-A848-8B938C0EB04D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7027C-A9EB-460C-8D9F-81CEEFE69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1487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16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9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60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467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4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4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52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235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235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4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5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13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5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5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0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2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99421-AB01-4B26-ACAE-FD89F2C67ACB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E87F0-287E-4484-9C5E-637FD2D61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11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556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0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98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60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288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7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0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231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231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17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5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23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1F235-AB5B-4478-8564-3CD6AD80DDB6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131D7-549E-4B3E-961E-40556DD70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5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5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8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4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29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29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96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60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7537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88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47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8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225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225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94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E4AC8-8550-49DD-A6EB-89A4DB378850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749CD-14DC-40A1-9A60-6648E6664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5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7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5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5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8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87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446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0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09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60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58731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77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86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34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266B-62FC-4AC8-BBEF-5F81B824D1D9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C436B-C912-4770-AD1E-97DF8BE24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217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217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95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5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2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5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5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90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1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191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13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06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60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91694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38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10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04A27-C0D8-494F-87CF-2F3C3FBFA61F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E5D88-D9AE-4327-BE3B-B62B0CA14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8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31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205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205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54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5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9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5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5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42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0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9049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32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75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60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93785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85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8A8F8-474A-43C5-B6E4-682B9605B84C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E24C-EDA9-40A6-B5DC-253BE939F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12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3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193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193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57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5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50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5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5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27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6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024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02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14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152660" y="152724"/>
            <a:ext cx="7576615" cy="792000"/>
          </a:xfrm>
          <a:prstGeom prst="rect">
            <a:avLst/>
          </a:prstGeom>
        </p:spPr>
        <p:txBody>
          <a:bodyPr anchor="ctr"/>
          <a:lstStyle>
            <a:lvl1pPr algn="l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43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5819E-6FE9-4F80-8091-A7A73ECD9CE8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D25CB-83C5-4537-B416-059C63763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03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74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6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01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27649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0" y="4509179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638469" y="4509179"/>
            <a:ext cx="4038600" cy="168478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14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5"/>
            <a:ext cx="5178303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7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5" y="1600201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4910" y="1600205"/>
            <a:ext cx="2851890" cy="45651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3"/>
          </p:nvPr>
        </p:nvSpPr>
        <p:spPr>
          <a:xfrm>
            <a:off x="457205" y="3162672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sz="half" idx="14"/>
          </p:nvPr>
        </p:nvSpPr>
        <p:spPr>
          <a:xfrm>
            <a:off x="457205" y="4725144"/>
            <a:ext cx="5178303" cy="144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3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6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025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98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38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image" Target="../media/image3.e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openxmlformats.org/officeDocument/2006/relationships/image" Target="../media/image3.em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image" Target="../media/image3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3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3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3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3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3.e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F7FEFA-34E7-435C-95FE-BF635AFEFA6C}" type="datetime1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D884F1-F6A2-4DD6-8FA0-A5AE71706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252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394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6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232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374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4677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210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352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05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328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470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50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324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466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248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320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462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68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314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456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14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306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448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4471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294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436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99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282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424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696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226" y="5764268"/>
            <a:ext cx="1846774" cy="10947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400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26604" y="6356410"/>
            <a:ext cx="392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accent1">
                    <a:lumMod val="50000"/>
                  </a:schemeClr>
                </a:solidFill>
                <a:effectLst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  <a:latin typeface="Tahom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005AA8">
                  <a:lumMod val="50000"/>
                </a:srgbClr>
              </a:solidFill>
              <a:latin typeface="Tahom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044" y="520237"/>
            <a:ext cx="15679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677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4063" y="1933575"/>
            <a:ext cx="7921625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1C3D8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Tahoma" pitchFamily="34" charset="0"/>
              </a:rPr>
              <a:t>«Анализ практики урегулирования убытков по страхованию арбитражных управляющих. Существующие проблемы и пути их решения.» </a:t>
            </a:r>
            <a:endParaRPr lang="ru-RU" sz="3200" b="1" dirty="0">
              <a:solidFill>
                <a:srgbClr val="1C3D8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  <a:cs typeface="Tahoma" pitchFamily="34" charset="0"/>
            </a:endParaRPr>
          </a:p>
          <a:p>
            <a:endParaRPr lang="ru-RU" sz="2400" dirty="0">
              <a:solidFill>
                <a:srgbClr val="1C3D8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88391" y="6145681"/>
            <a:ext cx="98270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26.11.2015</a:t>
            </a:r>
            <a:endParaRPr lang="ru-RU" sz="14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-324544" y="5354632"/>
            <a:ext cx="4248472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Руководитель рабочей группы ВСС по вопросам страхования арбитражных управляющих</a:t>
            </a:r>
            <a:endParaRPr lang="ru-RU" sz="1400" b="1" i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Мелёхин </a:t>
            </a:r>
            <a:r>
              <a:rPr lang="ru-RU" sz="1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Дмитрий</a:t>
            </a:r>
            <a:endParaRPr lang="en-US" sz="1400" b="1" i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" pitchFamily="18" charset="0"/>
            </a:endParaRPr>
          </a:p>
        </p:txBody>
      </p:sp>
      <p:pic>
        <p:nvPicPr>
          <p:cNvPr id="6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053" y="548680"/>
            <a:ext cx="187007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" descr="http://www.vsk.ru/bitrix/templates/vsk/img/238x66xlogo_old.png.pagespeed.ic.Huc1D4Pjl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836712"/>
            <a:ext cx="21336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648072" y="609329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Содокладчик – </a:t>
            </a:r>
            <a:r>
              <a:rPr lang="ru-RU" sz="1400" b="1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Агаджанова</a:t>
            </a:r>
            <a:r>
              <a:rPr lang="ru-RU" sz="1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 Майя, САО «</a:t>
            </a:r>
            <a:r>
              <a:rPr lang="ru-RU" sz="1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ВСК»</a:t>
            </a:r>
            <a:endParaRPr lang="en-US" sz="1400" b="1" i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453458"/>
            <a:ext cx="9144000" cy="404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272808" cy="77809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Место ВСК </a:t>
            </a:r>
            <a:r>
              <a:rPr lang="ru-RU" dirty="0" smtClean="0">
                <a:solidFill>
                  <a:srgbClr val="000000"/>
                </a:solidFill>
              </a:rPr>
              <a:t>на </a:t>
            </a:r>
            <a:r>
              <a:rPr lang="ru-RU" dirty="0" smtClean="0">
                <a:solidFill>
                  <a:srgbClr val="000000"/>
                </a:solidFill>
              </a:rPr>
              <a:t>рынке </a:t>
            </a: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страхования </a:t>
            </a:r>
            <a:r>
              <a:rPr lang="ru-RU" dirty="0" smtClean="0">
                <a:solidFill>
                  <a:srgbClr val="000000"/>
                </a:solidFill>
              </a:rPr>
              <a:t>арбитражных управляющих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0927" y="1412776"/>
            <a:ext cx="8109209" cy="4824536"/>
          </a:xfrm>
        </p:spPr>
        <p:txBody>
          <a:bodyPr>
            <a:normAutofit fontScale="47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tx2"/>
                </a:solidFill>
              </a:rPr>
              <a:t>ВСК является </a:t>
            </a:r>
            <a:r>
              <a:rPr lang="ru-RU" dirty="0" smtClean="0">
                <a:solidFill>
                  <a:schemeClr val="tx2"/>
                </a:solidFill>
              </a:rPr>
              <a:t>лидером </a:t>
            </a:r>
            <a:r>
              <a:rPr lang="ru-RU" dirty="0">
                <a:solidFill>
                  <a:schemeClr val="tx2"/>
                </a:solidFill>
              </a:rPr>
              <a:t>страхования ответственности арбитражных управляющих, занимается данным видом страхования с самого его зарождения, на сегодня  занимает </a:t>
            </a:r>
            <a:r>
              <a:rPr lang="ru-RU" dirty="0" smtClean="0">
                <a:solidFill>
                  <a:schemeClr val="tx2"/>
                </a:solidFill>
              </a:rPr>
              <a:t>20% </a:t>
            </a:r>
            <a:r>
              <a:rPr lang="ru-RU" dirty="0">
                <a:solidFill>
                  <a:schemeClr val="tx2"/>
                </a:solidFill>
              </a:rPr>
              <a:t>рынка (самый большой среди страховых компаний портфель по страхованию арбитражных управляющих). Соответственно, проблемы, освещенные ниже, не носят местечковый характер, информация по компании абсолютно репрезентативна для рынка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 algn="just"/>
            <a:r>
              <a:rPr lang="ru-RU" dirty="0">
                <a:solidFill>
                  <a:schemeClr val="tx2"/>
                </a:solidFill>
              </a:rPr>
              <a:t>САО «ВСК» сотрудничает с 28 СРО из </a:t>
            </a:r>
            <a:r>
              <a:rPr lang="ru-RU" dirty="0" smtClean="0">
                <a:solidFill>
                  <a:schemeClr val="tx2"/>
                </a:solidFill>
              </a:rPr>
              <a:t>50, </a:t>
            </a:r>
            <a:r>
              <a:rPr lang="ru-RU" dirty="0">
                <a:solidFill>
                  <a:schemeClr val="tx2"/>
                </a:solidFill>
              </a:rPr>
              <a:t>ныне действующих на рынке. Это СРО с надежной репутацией, имеющие представительства по всей России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 algn="just"/>
            <a:endParaRPr lang="ru-RU" dirty="0" smtClean="0">
              <a:solidFill>
                <a:schemeClr val="tx2"/>
              </a:solidFill>
            </a:endParaRPr>
          </a:p>
          <a:p>
            <a:pPr algn="just"/>
            <a:r>
              <a:rPr lang="ru-RU" dirty="0">
                <a:solidFill>
                  <a:schemeClr val="tx2"/>
                </a:solidFill>
              </a:rPr>
              <a:t>Из почти 10 тыс. арбитражных управляющих на рынке РФ более 1 500 лояльны ВСК, многие страхуют свою ответственность в компании с 2004 года непрерывно</a:t>
            </a:r>
          </a:p>
          <a:p>
            <a:pPr algn="just"/>
            <a:endParaRPr lang="ru-RU" dirty="0" smtClean="0">
              <a:solidFill>
                <a:schemeClr val="tx2"/>
              </a:solidFill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</a:rPr>
              <a:t>Если </a:t>
            </a:r>
            <a:r>
              <a:rPr lang="ru-RU" dirty="0">
                <a:solidFill>
                  <a:schemeClr val="tx2"/>
                </a:solidFill>
              </a:rPr>
              <a:t>вплоть до </a:t>
            </a:r>
            <a:r>
              <a:rPr lang="ru-RU" dirty="0" smtClean="0">
                <a:solidFill>
                  <a:schemeClr val="tx2"/>
                </a:solidFill>
              </a:rPr>
              <a:t>2011 </a:t>
            </a:r>
            <a:r>
              <a:rPr lang="ru-RU" dirty="0">
                <a:solidFill>
                  <a:schemeClr val="tx2"/>
                </a:solidFill>
              </a:rPr>
              <a:t>г. ситуация на рынке страхования была безоблачной, в </a:t>
            </a:r>
            <a:r>
              <a:rPr lang="ru-RU" dirty="0" smtClean="0">
                <a:solidFill>
                  <a:schemeClr val="tx2"/>
                </a:solidFill>
              </a:rPr>
              <a:t>2011 </a:t>
            </a:r>
            <a:r>
              <a:rPr lang="ru-RU" dirty="0">
                <a:solidFill>
                  <a:schemeClr val="tx2"/>
                </a:solidFill>
              </a:rPr>
              <a:t>году сформировался тренд, который сегодня угрожает самому институту арбитражного управления: взрывной рост заявляемых убытков, и, как следствие, выплат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 algn="just"/>
            <a:endParaRPr lang="ru-RU" dirty="0" smtClean="0">
              <a:solidFill>
                <a:schemeClr val="tx2"/>
              </a:solidFill>
            </a:endParaRPr>
          </a:p>
          <a:p>
            <a:pPr algn="just">
              <a:lnSpc>
                <a:spcPts val="1400"/>
              </a:lnSpc>
              <a:tabLst/>
            </a:pPr>
            <a:r>
              <a:rPr lang="ru-RU" dirty="0" smtClean="0">
                <a:solidFill>
                  <a:schemeClr val="tx2"/>
                </a:solidFill>
              </a:rPr>
              <a:t>На </a:t>
            </a:r>
            <a:r>
              <a:rPr lang="ru-RU" dirty="0">
                <a:solidFill>
                  <a:schemeClr val="tx2"/>
                </a:solidFill>
              </a:rPr>
              <a:t>протяжении 2013-1014 гг. сумма выплат ВСК по договорам страхования ответственности арбитражных управляющих превысила сумму сборов </a:t>
            </a:r>
            <a:r>
              <a:rPr lang="ru-RU" dirty="0" smtClean="0">
                <a:solidFill>
                  <a:schemeClr val="tx2"/>
                </a:solidFill>
              </a:rPr>
              <a:t>более чем </a:t>
            </a:r>
            <a:r>
              <a:rPr lang="ru-RU" dirty="0">
                <a:solidFill>
                  <a:schemeClr val="tx2"/>
                </a:solidFill>
              </a:rPr>
              <a:t>в </a:t>
            </a:r>
            <a:r>
              <a:rPr lang="ru-RU" dirty="0" smtClean="0">
                <a:solidFill>
                  <a:schemeClr val="tx2"/>
                </a:solidFill>
              </a:rPr>
              <a:t>1,5 раза. </a:t>
            </a:r>
            <a:r>
              <a:rPr lang="ru-RU" altLang="zh-CN" dirty="0" smtClean="0">
                <a:solidFill>
                  <a:srgbClr val="1F497D"/>
                </a:solidFill>
                <a:latin typeface="Tahoma" pitchFamily="18" charset="0"/>
                <a:cs typeface="Tahoma" pitchFamily="18" charset="0"/>
              </a:rPr>
              <a:t>Тенденция сохраняется </a:t>
            </a:r>
            <a:r>
              <a:rPr lang="en-US" altLang="zh-CN" dirty="0" smtClean="0">
                <a:solidFill>
                  <a:srgbClr val="1F497D"/>
                </a:solidFill>
                <a:latin typeface="Tahoma" pitchFamily="18" charset="0"/>
                <a:cs typeface="Tahoma" pitchFamily="18" charset="0"/>
              </a:rPr>
              <a:t>в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solidFill>
                  <a:srgbClr val="1F497D"/>
                </a:solidFill>
                <a:latin typeface="Tahoma" pitchFamily="18" charset="0"/>
                <a:cs typeface="Tahoma" pitchFamily="18" charset="0"/>
              </a:rPr>
              <a:t>2015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solidFill>
                  <a:srgbClr val="1F497D"/>
                </a:solidFill>
                <a:latin typeface="Tahoma" pitchFamily="18" charset="0"/>
                <a:cs typeface="Tahoma" pitchFamily="18" charset="0"/>
              </a:rPr>
              <a:t>г.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10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99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Страхование ответственности арбитражных управляющих. Продажи по годам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11</a:t>
            </a:fld>
            <a:endParaRPr lang="ru-RU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225515"/>
              </p:ext>
            </p:extLst>
          </p:nvPr>
        </p:nvGraphicFramePr>
        <p:xfrm>
          <a:off x="650333" y="1340768"/>
          <a:ext cx="7178644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661"/>
                <a:gridCol w="1728192"/>
                <a:gridCol w="1861130"/>
                <a:gridCol w="1794661"/>
              </a:tblGrid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Год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Кол-во договоров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Сумма премий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Средняя премия 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2004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 </a:t>
                      </a:r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000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5 000,00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2005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91 </a:t>
                      </a:r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171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11 396,42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2006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1 004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7 292 </a:t>
                      </a:r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725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7 263,67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2007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2 005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13 251 </a:t>
                      </a:r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697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6 609,33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2008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2 763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20 808 </a:t>
                      </a:r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305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7 531,06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2009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2 940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27 999 </a:t>
                      </a:r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483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9 523,63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4 021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54 006 </a:t>
                      </a:r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621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13 431,14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3 966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50 852 </a:t>
                      </a:r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599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12 822,14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3 459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44 035 </a:t>
                      </a:r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996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12 730,85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2 929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39 618 </a:t>
                      </a:r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737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13 526,37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2014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2 373</a:t>
                      </a:r>
                      <a:endParaRPr lang="ru-RU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51 545 352</a:t>
                      </a:r>
                      <a:endParaRPr lang="ru-RU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21 721,60</a:t>
                      </a:r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6" dirty="0" smtClean="0">
                          <a:solidFill>
                            <a:srgbClr val="376092"/>
                          </a:solidFill>
                          <a:latin typeface="Tahoma" pitchFamily="18" charset="0"/>
                          <a:cs typeface="Tahoma" pitchFamily="18" charset="0"/>
                        </a:rPr>
                        <a:t>9</a:t>
                      </a:r>
                      <a:r>
                        <a:rPr lang="ru-RU" altLang="zh-CN" sz="1406" dirty="0" smtClean="0">
                          <a:solidFill>
                            <a:srgbClr val="376092"/>
                          </a:solidFill>
                          <a:latin typeface="Tahoma" pitchFamily="18" charset="0"/>
                          <a:cs typeface="Tahoma" pitchFamily="18" charset="0"/>
                        </a:rPr>
                        <a:t> месяцев </a:t>
                      </a:r>
                      <a:r>
                        <a:rPr lang="en-US" altLang="zh-CN" sz="1406" dirty="0" smtClean="0">
                          <a:solidFill>
                            <a:srgbClr val="376092"/>
                          </a:solidFill>
                          <a:latin typeface="Tahoma" pitchFamily="18" charset="0"/>
                          <a:cs typeface="Tahoma" pitchFamily="18" charset="0"/>
                        </a:rPr>
                        <a:t>2015</a:t>
                      </a:r>
                      <a:endParaRPr lang="zh-CN" altLang="en-US" sz="1406" dirty="0" smtClean="0">
                        <a:solidFill>
                          <a:srgbClr val="376092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</a:txBody>
                  <a:tcPr marL="84406" marR="84406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1 287</a:t>
                      </a:r>
                    </a:p>
                  </a:txBody>
                  <a:tcPr marL="8792" marR="8792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35 424 159</a:t>
                      </a:r>
                    </a:p>
                  </a:txBody>
                  <a:tcPr marL="8792" marR="8792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6" dirty="0" smtClean="0">
                          <a:solidFill>
                            <a:srgbClr val="376092"/>
                          </a:solidFill>
                          <a:latin typeface="Tahoma" pitchFamily="18" charset="0"/>
                          <a:cs typeface="Tahoma" pitchFamily="18" charset="0"/>
                        </a:rPr>
                        <a:t>27</a:t>
                      </a:r>
                      <a:r>
                        <a:rPr lang="ru-RU" altLang="zh-CN" sz="1406" dirty="0" smtClean="0">
                          <a:solidFill>
                            <a:srgbClr val="376092"/>
                          </a:solidFill>
                          <a:latin typeface="Tahoma" pitchFamily="18" charset="0"/>
                          <a:cs typeface="Tahoma" pitchFamily="18" charset="0"/>
                        </a:rPr>
                        <a:t> </a:t>
                      </a:r>
                      <a:r>
                        <a:rPr lang="en-US" altLang="zh-CN" sz="1406" dirty="0" smtClean="0">
                          <a:solidFill>
                            <a:srgbClr val="376092"/>
                          </a:solidFill>
                          <a:latin typeface="Tahoma" pitchFamily="18" charset="0"/>
                          <a:cs typeface="Tahoma" pitchFamily="18" charset="0"/>
                        </a:rPr>
                        <a:t>524,59</a:t>
                      </a:r>
                      <a:endParaRPr lang="zh-CN" altLang="en-US" sz="1406" dirty="0" smtClean="0">
                        <a:solidFill>
                          <a:srgbClr val="376092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</a:txBody>
                  <a:tcPr marL="84406" marR="84406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ИТОГО ПО ВИДУ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26 756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344 931 846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2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396" y="188640"/>
            <a:ext cx="6840026" cy="864096"/>
          </a:xfrm>
        </p:spPr>
        <p:txBody>
          <a:bodyPr/>
          <a:lstStyle/>
          <a:p>
            <a:pPr>
              <a:lnSpc>
                <a:spcPts val="2400"/>
              </a:lnSpc>
              <a:tabLst/>
            </a:pPr>
            <a:r>
              <a:rPr lang="ru-RU" altLang="zh-CN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Заявленные убытки и выплаты: </a:t>
            </a:r>
            <a:br>
              <a:rPr lang="ru-RU" altLang="zh-CN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</a:br>
            <a:r>
              <a:rPr lang="ru-RU" altLang="zh-CN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2004 г. - 9 мес. 2015 г.</a:t>
            </a:r>
            <a:endParaRPr lang="en-US" altLang="zh-CN" dirty="0">
              <a:solidFill>
                <a:srgbClr val="000000"/>
              </a:solidFill>
              <a:latin typeface="Tahoma" pitchFamily="18" charset="0"/>
              <a:cs typeface="Tahoma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12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  <p:graphicFrame>
        <p:nvGraphicFramePr>
          <p:cNvPr id="6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025569"/>
              </p:ext>
            </p:extLst>
          </p:nvPr>
        </p:nvGraphicFramePr>
        <p:xfrm>
          <a:off x="384459" y="1124751"/>
          <a:ext cx="8175678" cy="5267576"/>
        </p:xfrm>
        <a:graphic>
          <a:graphicData uri="http://schemas.openxmlformats.org/drawingml/2006/table">
            <a:tbl>
              <a:tblPr/>
              <a:tblGrid>
                <a:gridCol w="1811277"/>
                <a:gridCol w="980420"/>
                <a:gridCol w="1395844"/>
                <a:gridCol w="997036"/>
                <a:gridCol w="1329378"/>
                <a:gridCol w="1661723"/>
              </a:tblGrid>
              <a:tr h="54673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3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Год</a:t>
                      </a:r>
                      <a:endParaRPr lang="zh-CN" altLang="en-US" sz="1403" b="1" dirty="0" smtClean="0">
                        <a:solidFill>
                          <a:srgbClr val="FFFFFF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</a:txBody>
                  <a:tcPr marL="84406" marR="84406">
                    <a:lnL w="0" cmpd="sng">
                      <a:solidFill>
                        <a:srgbClr val="FFFFFF"/>
                      </a:solidFill>
                      <a:prstDash val="soli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FFFFFF"/>
                      </a:solidFill>
                      <a:prstDash val="solid"/>
                    </a:lnT>
                    <a:lnB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6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З/у,</a:t>
                      </a:r>
                      <a:endParaRPr lang="zh-CN" altLang="en-US" sz="1406" b="1" dirty="0" smtClean="0">
                        <a:solidFill>
                          <a:srgbClr val="FFFFFF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  <a:p>
                      <a:pPr algn="ctr"/>
                      <a:r>
                        <a:rPr lang="en-US" altLang="zh-CN" sz="1403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кол-во</a:t>
                      </a:r>
                      <a:endParaRPr lang="zh-CN" altLang="en-US" sz="1403" b="1" dirty="0" smtClean="0">
                        <a:solidFill>
                          <a:srgbClr val="FFFFFF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</a:txBody>
                  <a:tcPr marL="84406" marR="84406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3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З</a:t>
                      </a:r>
                      <a:r>
                        <a:rPr lang="ru-RU" altLang="zh-CN" sz="1403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/</a:t>
                      </a:r>
                      <a:r>
                        <a:rPr lang="en-US" altLang="zh-CN" sz="1403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у,</a:t>
                      </a:r>
                      <a:r>
                        <a:rPr lang="ru-RU" altLang="zh-CN" sz="1403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  сумма</a:t>
                      </a:r>
                      <a:endParaRPr lang="zh-CN" altLang="en-US" sz="1403" b="1" dirty="0" smtClean="0">
                        <a:solidFill>
                          <a:srgbClr val="FFFFFF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</a:txBody>
                  <a:tcPr marL="84406" marR="84406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6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Кол-во</a:t>
                      </a:r>
                      <a:endParaRPr lang="zh-CN" altLang="en-US" sz="1406" b="1" dirty="0" smtClean="0">
                        <a:solidFill>
                          <a:srgbClr val="FFFFFF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  <a:p>
                      <a:pPr algn="ctr"/>
                      <a:r>
                        <a:rPr lang="en-US" altLang="zh-CN" sz="1403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выплат</a:t>
                      </a:r>
                      <a:endParaRPr lang="zh-CN" altLang="en-US" sz="1403" b="1" dirty="0" smtClean="0">
                        <a:solidFill>
                          <a:srgbClr val="FFFFFF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</a:txBody>
                  <a:tcPr marL="84406" marR="84406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6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Сумма</a:t>
                      </a:r>
                      <a:endParaRPr lang="zh-CN" altLang="en-US" sz="1406" b="1" dirty="0" smtClean="0">
                        <a:solidFill>
                          <a:srgbClr val="FFFFFF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  <a:p>
                      <a:pPr algn="ctr"/>
                      <a:r>
                        <a:rPr lang="ru-RU" altLang="zh-CN" sz="1403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выплат, руб.</a:t>
                      </a:r>
                      <a:endParaRPr lang="zh-CN" altLang="en-US" sz="1403" b="1" dirty="0" smtClean="0">
                        <a:solidFill>
                          <a:srgbClr val="FFFFFF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</a:txBody>
                  <a:tcPr marL="84406" marR="84406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6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Уровень</a:t>
                      </a:r>
                      <a:endParaRPr lang="zh-CN" altLang="en-US" sz="1406" b="1" dirty="0" smtClean="0">
                        <a:solidFill>
                          <a:srgbClr val="FFFFFF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  <a:p>
                      <a:pPr algn="ctr"/>
                      <a:r>
                        <a:rPr lang="en-US" altLang="zh-CN" sz="1403" b="1" dirty="0" smtClean="0">
                          <a:solidFill>
                            <a:srgbClr val="FFFFFF"/>
                          </a:solidFill>
                          <a:latin typeface="Tahoma" pitchFamily="18" charset="0"/>
                          <a:cs typeface="Tahoma" pitchFamily="18" charset="0"/>
                        </a:rPr>
                        <a:t>выплат</a:t>
                      </a:r>
                      <a:endParaRPr lang="zh-CN" altLang="en-US" sz="1403" b="1" dirty="0" smtClean="0">
                        <a:solidFill>
                          <a:srgbClr val="FFFFFF"/>
                        </a:solidFill>
                        <a:latin typeface="Tahoma" pitchFamily="18" charset="0"/>
                        <a:cs typeface="Tahoma" pitchFamily="18" charset="0"/>
                      </a:endParaRPr>
                    </a:p>
                  </a:txBody>
                  <a:tcPr marL="84406" marR="84406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6280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2004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6280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2005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6280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2006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6280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2007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6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15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400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6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15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400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6280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2008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6280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2009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365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697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208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968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6280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2010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14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10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823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792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3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824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096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6280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2011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33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27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331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782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12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3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117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801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6%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6280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2012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88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65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666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550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38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18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574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555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42%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6280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2013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158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130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653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918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69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50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176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957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127%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62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2014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153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124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880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881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108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90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045</a:t>
                      </a:r>
                      <a:r>
                        <a:rPr lang="ru-RU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306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rgbClr val="1F497D"/>
                          </a:solidFill>
                          <a:latin typeface="+mn-lt"/>
                          <a:cs typeface="Tahoma" pitchFamily="18" charset="0"/>
                        </a:rPr>
                        <a:t>175%</a:t>
                      </a:r>
                      <a:endParaRPr lang="zh-CN" altLang="en-US" sz="1400" b="0" dirty="0" smtClean="0">
                        <a:solidFill>
                          <a:srgbClr val="1F497D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6280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2"/>
                          </a:solidFill>
                          <a:latin typeface="+mn-lt"/>
                          <a:cs typeface="Tahoma" pitchFamily="18" charset="0"/>
                        </a:rPr>
                        <a:t>9</a:t>
                      </a:r>
                      <a:r>
                        <a:rPr lang="ru-RU" altLang="zh-CN" sz="1400" b="0" dirty="0" smtClean="0">
                          <a:solidFill>
                            <a:schemeClr val="tx2"/>
                          </a:solidFill>
                          <a:latin typeface="+mn-lt"/>
                          <a:cs typeface="Tahoma" pitchFamily="18" charset="0"/>
                        </a:rPr>
                        <a:t> месяцев </a:t>
                      </a:r>
                      <a:r>
                        <a:rPr lang="en-US" altLang="zh-CN" sz="1400" b="0" dirty="0" smtClean="0">
                          <a:solidFill>
                            <a:schemeClr val="tx2"/>
                          </a:solidFill>
                          <a:latin typeface="+mn-lt"/>
                          <a:cs typeface="Tahoma" pitchFamily="18" charset="0"/>
                        </a:rPr>
                        <a:t>2015</a:t>
                      </a:r>
                      <a:endParaRPr lang="zh-CN" altLang="en-US" sz="1400" b="0" dirty="0" smtClean="0">
                        <a:solidFill>
                          <a:schemeClr val="tx2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400" b="0" dirty="0" smtClean="0">
                          <a:solidFill>
                            <a:schemeClr val="tx2"/>
                          </a:solidFill>
                          <a:latin typeface="+mn-lt"/>
                          <a:cs typeface="Tahoma" pitchFamily="18" charset="0"/>
                        </a:rPr>
                        <a:t>164</a:t>
                      </a:r>
                      <a:endParaRPr lang="zh-CN" altLang="en-US" sz="1400" b="0" dirty="0" smtClean="0">
                        <a:solidFill>
                          <a:schemeClr val="tx2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400" b="0" dirty="0" smtClean="0">
                          <a:solidFill>
                            <a:schemeClr val="tx2"/>
                          </a:solidFill>
                          <a:latin typeface="+mn-lt"/>
                          <a:cs typeface="Tahoma" pitchFamily="18" charset="0"/>
                        </a:rPr>
                        <a:t>180 141 844</a:t>
                      </a:r>
                      <a:endParaRPr lang="zh-CN" altLang="en-US" sz="1400" b="0" dirty="0" smtClean="0">
                        <a:solidFill>
                          <a:schemeClr val="tx2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95</a:t>
                      </a:r>
                      <a:endParaRPr lang="ru-RU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64 257 513</a:t>
                      </a:r>
                      <a:endParaRPr lang="ru-RU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tx2"/>
                          </a:solidFill>
                          <a:latin typeface="+mn-lt"/>
                          <a:cs typeface="Tahoma" pitchFamily="18" charset="0"/>
                        </a:rPr>
                        <a:t>1</a:t>
                      </a:r>
                      <a:r>
                        <a:rPr lang="ru-RU" altLang="zh-CN" sz="1400" b="0" dirty="0" smtClean="0">
                          <a:solidFill>
                            <a:schemeClr val="tx2"/>
                          </a:solidFill>
                          <a:latin typeface="+mn-lt"/>
                          <a:cs typeface="Tahoma" pitchFamily="18" charset="0"/>
                        </a:rPr>
                        <a:t>81</a:t>
                      </a:r>
                      <a:r>
                        <a:rPr lang="en-US" altLang="zh-CN" sz="1400" b="0" dirty="0" smtClean="0">
                          <a:solidFill>
                            <a:schemeClr val="tx2"/>
                          </a:solidFill>
                          <a:latin typeface="+mn-lt"/>
                          <a:cs typeface="Tahoma" pitchFamily="18" charset="0"/>
                        </a:rPr>
                        <a:t>%</a:t>
                      </a:r>
                      <a:endParaRPr lang="zh-CN" altLang="en-US" sz="1400" b="0" dirty="0" smtClean="0">
                        <a:solidFill>
                          <a:schemeClr val="tx2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6715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1" dirty="0" smtClean="0">
                          <a:solidFill>
                            <a:schemeClr val="bg1"/>
                          </a:solidFill>
                          <a:latin typeface="+mn-lt"/>
                          <a:cs typeface="Tahoma" pitchFamily="18" charset="0"/>
                        </a:rPr>
                        <a:t>ИТОГО</a:t>
                      </a:r>
                      <a:r>
                        <a:rPr lang="ru-RU" altLang="zh-CN" sz="1400" b="1" dirty="0" smtClean="0">
                          <a:solidFill>
                            <a:schemeClr val="bg1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1" dirty="0" smtClean="0">
                          <a:solidFill>
                            <a:schemeClr val="bg1"/>
                          </a:solidFill>
                          <a:latin typeface="+mn-lt"/>
                          <a:cs typeface="Tahoma" pitchFamily="18" charset="0"/>
                        </a:rPr>
                        <a:t>ПО</a:t>
                      </a:r>
                      <a:r>
                        <a:rPr lang="ru-RU" altLang="zh-CN" sz="1400" b="1" dirty="0" smtClean="0">
                          <a:solidFill>
                            <a:schemeClr val="bg1"/>
                          </a:solidFill>
                          <a:latin typeface="+mn-lt"/>
                          <a:cs typeface="Tahoma" pitchFamily="18" charset="0"/>
                        </a:rPr>
                        <a:t> </a:t>
                      </a:r>
                      <a:r>
                        <a:rPr lang="en-US" altLang="zh-CN" sz="1400" b="1" dirty="0" smtClean="0">
                          <a:solidFill>
                            <a:schemeClr val="bg1"/>
                          </a:solidFill>
                          <a:latin typeface="+mn-lt"/>
                          <a:cs typeface="Tahoma" pitchFamily="18" charset="0"/>
                        </a:rPr>
                        <a:t>ВИДУ</a:t>
                      </a:r>
                      <a:endParaRPr lang="zh-CN" altLang="en-US" sz="1400" b="1" dirty="0" smtClean="0">
                        <a:solidFill>
                          <a:schemeClr val="bg1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400" b="1" dirty="0" smtClean="0">
                          <a:solidFill>
                            <a:schemeClr val="bg1"/>
                          </a:solidFill>
                          <a:latin typeface="+mn-lt"/>
                          <a:cs typeface="Tahoma" pitchFamily="18" charset="0"/>
                        </a:rPr>
                        <a:t>618</a:t>
                      </a:r>
                      <a:endParaRPr lang="zh-CN" altLang="en-US" sz="1400" b="1" dirty="0" smtClean="0">
                        <a:solidFill>
                          <a:schemeClr val="bg1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400" b="1" dirty="0" smtClean="0">
                          <a:solidFill>
                            <a:schemeClr val="bg1"/>
                          </a:solidFill>
                          <a:latin typeface="+mn-lt"/>
                          <a:cs typeface="Tahoma" pitchFamily="18" charset="0"/>
                        </a:rPr>
                        <a:t>539 879 864</a:t>
                      </a:r>
                      <a:endParaRPr lang="zh-CN" altLang="en-US" sz="1400" b="1" dirty="0" smtClean="0">
                        <a:solidFill>
                          <a:schemeClr val="bg1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332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227 220 596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chemeClr val="bg1"/>
                          </a:solidFill>
                          <a:latin typeface="+mn-lt"/>
                          <a:cs typeface="Tahoma" pitchFamily="18" charset="0"/>
                        </a:rPr>
                        <a:t>6</a:t>
                      </a:r>
                      <a:r>
                        <a:rPr lang="ru-RU" altLang="zh-CN" sz="1400" b="1" dirty="0" smtClean="0">
                          <a:solidFill>
                            <a:schemeClr val="bg1"/>
                          </a:solidFill>
                          <a:latin typeface="+mn-lt"/>
                          <a:cs typeface="Tahoma" pitchFamily="18" charset="0"/>
                        </a:rPr>
                        <a:t>6</a:t>
                      </a:r>
                      <a:r>
                        <a:rPr lang="en-US" altLang="zh-CN" sz="1400" b="1" dirty="0" smtClean="0">
                          <a:solidFill>
                            <a:schemeClr val="bg1"/>
                          </a:solidFill>
                          <a:latin typeface="+mn-lt"/>
                          <a:cs typeface="Tahoma" pitchFamily="18" charset="0"/>
                        </a:rPr>
                        <a:t>%</a:t>
                      </a:r>
                      <a:endParaRPr lang="zh-CN" altLang="en-US" sz="1400" b="1" dirty="0" smtClean="0">
                        <a:solidFill>
                          <a:schemeClr val="bg1"/>
                        </a:solidFill>
                        <a:latin typeface="+mn-lt"/>
                        <a:cs typeface="Tahoma" pitchFamily="18" charset="0"/>
                      </a:endParaRPr>
                    </a:p>
                  </a:txBody>
                  <a:tcPr marL="84406" marR="84406" anchor="ctr">
                    <a:lnL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904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Выплаты ВСК по договорам страхования АУ по </a:t>
            </a:r>
            <a:r>
              <a:rPr lang="ru-RU" dirty="0"/>
              <a:t>годам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13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67616666"/>
              </p:ext>
            </p:extLst>
          </p:nvPr>
        </p:nvGraphicFramePr>
        <p:xfrm>
          <a:off x="251520" y="1196755"/>
          <a:ext cx="8640960" cy="4896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77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ВСК. Уровень выплат </a:t>
            </a:r>
            <a:r>
              <a:rPr lang="en-US" dirty="0" smtClean="0"/>
              <a:t>(% </a:t>
            </a:r>
            <a:r>
              <a:rPr lang="ru-RU" dirty="0" smtClean="0"/>
              <a:t>от сборов) по годам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14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8932299"/>
              </p:ext>
            </p:extLst>
          </p:nvPr>
        </p:nvGraphicFramePr>
        <p:xfrm>
          <a:off x="583869" y="1556792"/>
          <a:ext cx="8308615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78" y="3695170"/>
            <a:ext cx="5849265" cy="133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943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Филиалы, сборы-выплаты за 10 лет, </a:t>
            </a:r>
            <a:br>
              <a:rPr lang="ru-RU" dirty="0"/>
            </a:br>
            <a:r>
              <a:rPr lang="ru-RU" dirty="0" smtClean="0"/>
              <a:t>неблагополучные филиалы</a:t>
            </a:r>
            <a:br>
              <a:rPr lang="ru-RU" dirty="0" smtClean="0"/>
            </a:br>
            <a:r>
              <a:rPr lang="ru-RU" dirty="0" smtClean="0"/>
              <a:t>(сортировка по объемам продаж)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15</a:t>
            </a:fld>
            <a:endParaRPr lang="ru-RU" dirty="0">
              <a:solidFill>
                <a:srgbClr val="4F81BD">
                  <a:lumMod val="50000"/>
                </a:srgb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874395"/>
              </p:ext>
            </p:extLst>
          </p:nvPr>
        </p:nvGraphicFramePr>
        <p:xfrm>
          <a:off x="583864" y="1556798"/>
          <a:ext cx="7909806" cy="4951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301"/>
                <a:gridCol w="1318301"/>
                <a:gridCol w="1318301"/>
                <a:gridCol w="1318301"/>
                <a:gridCol w="1318301"/>
                <a:gridCol w="1318301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Филиал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Количество договоров, всего по филиалу 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Сборы </a:t>
                      </a:r>
                      <a:b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</a:b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(с 2004 по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30.09.2014),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руб.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Количество выплат, всего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Сумма выплат (с 2004 по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30.09.2014),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руб.</a:t>
                      </a:r>
                    </a:p>
                  </a:txBody>
                  <a:tcPr marL="8792" marR="8792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Уровень выплат</a:t>
                      </a:r>
                    </a:p>
                  </a:txBody>
                  <a:tcPr marL="8792" marR="8792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Уфимский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1 245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12 670 841,71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14 808 214,68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116,87%</a:t>
                      </a:r>
                    </a:p>
                  </a:txBody>
                  <a:tcPr marL="8792" marR="8792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Казанский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1 240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12 340 206,68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15 355 854,54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124,44%</a:t>
                      </a:r>
                    </a:p>
                  </a:txBody>
                  <a:tcPr marL="8792" marR="8792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Кемеровский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521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5 721 045,14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6 935 108,20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121,22%</a:t>
                      </a:r>
                    </a:p>
                  </a:txBody>
                  <a:tcPr marL="8792" marR="8792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Омский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516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4 977 801,33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8 239 599,33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165,53%</a:t>
                      </a:r>
                    </a:p>
                  </a:txBody>
                  <a:tcPr marL="8792" marR="8792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Ижевский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468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4 589 585,38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7 782 343,49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169,57%</a:t>
                      </a:r>
                    </a:p>
                  </a:txBody>
                  <a:tcPr marL="8792" marR="8792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Якутский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213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2 826 203,20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4 099 618,03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145,06%</a:t>
                      </a:r>
                    </a:p>
                  </a:txBody>
                  <a:tcPr marL="8792" marR="8792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Томский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107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1 243 646,14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3 204 744,21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257,69%</a:t>
                      </a:r>
                    </a:p>
                  </a:txBody>
                  <a:tcPr marL="8792" marR="8792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Благовещенский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187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1 186 015,79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2 555 265,16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215,45%</a:t>
                      </a:r>
                    </a:p>
                  </a:txBody>
                  <a:tcPr marL="8792" marR="8792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Костромской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101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712 517,50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3 266 800,00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458,49%</a:t>
                      </a:r>
                    </a:p>
                  </a:txBody>
                  <a:tcPr marL="8792" marR="8792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Петропавловск - Камчатский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81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570 412,03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2 581 756,77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452,61%</a:t>
                      </a:r>
                    </a:p>
                  </a:txBody>
                  <a:tcPr marL="8792" marR="8792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Адыгейский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141 042,00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4 372 632,79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3 100,23</a:t>
                      </a:r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8792" marR="8792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809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Текущая ситуация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16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140219"/>
              </p:ext>
            </p:extLst>
          </p:nvPr>
        </p:nvGraphicFramePr>
        <p:xfrm>
          <a:off x="450930" y="1196753"/>
          <a:ext cx="7710395" cy="2332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4576"/>
                <a:gridCol w="2525819"/>
              </a:tblGrid>
              <a:tr h="50405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9 месяцев 2015 г.</a:t>
                      </a:r>
                      <a:endParaRPr lang="ru-RU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8792" marR="8792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2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479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Количество заключенных договоров</a:t>
                      </a:r>
                      <a:endParaRPr lang="ru-RU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1</a:t>
                      </a:r>
                      <a:r>
                        <a:rPr lang="ru-RU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287</a:t>
                      </a:r>
                      <a:endParaRPr lang="zh-CN" altLang="en-US" sz="1800" dirty="0" smtClean="0">
                        <a:solidFill>
                          <a:srgbClr val="1F497D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marL="84406" marR="84406"/>
                </a:tc>
              </a:tr>
              <a:tr h="28410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Сумма сборов, руб.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35</a:t>
                      </a:r>
                      <a:r>
                        <a:rPr lang="ru-RU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424</a:t>
                      </a:r>
                      <a:r>
                        <a:rPr lang="ru-RU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159</a:t>
                      </a:r>
                      <a:endParaRPr lang="zh-CN" altLang="en-US" sz="1800" dirty="0" smtClean="0">
                        <a:solidFill>
                          <a:srgbClr val="1F497D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marL="84406" marR="84406"/>
                </a:tc>
              </a:tr>
              <a:tr h="28410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Количество выплат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95</a:t>
                      </a:r>
                      <a:endParaRPr lang="zh-CN" altLang="en-US" sz="1800" dirty="0" smtClean="0">
                        <a:solidFill>
                          <a:srgbClr val="1F497D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marL="84406" marR="84406"/>
                </a:tc>
              </a:tr>
              <a:tr h="28410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Сумма выплат, руб.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64 257 513</a:t>
                      </a:r>
                      <a:endParaRPr lang="zh-CN" altLang="en-US" sz="1800" dirty="0" smtClean="0">
                        <a:solidFill>
                          <a:srgbClr val="1F497D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marL="84406" marR="84406"/>
                </a:tc>
              </a:tr>
              <a:tr h="28410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Уровень выплат, %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181</a:t>
                      </a:r>
                      <a:r>
                        <a:rPr lang="en-US" altLang="zh-CN" sz="1800" dirty="0" smtClean="0">
                          <a:solidFill>
                            <a:srgbClr val="1F497D"/>
                          </a:solidFill>
                          <a:latin typeface="Calibri" pitchFamily="18" charset="0"/>
                          <a:cs typeface="Calibri" pitchFamily="18" charset="0"/>
                        </a:rPr>
                        <a:t>%</a:t>
                      </a:r>
                      <a:endParaRPr lang="zh-CN" altLang="en-US" sz="1800" dirty="0" smtClean="0">
                        <a:solidFill>
                          <a:srgbClr val="1F497D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marL="84406" marR="84406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9731" y="3573016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ru-RU" sz="1600" dirty="0" smtClean="0">
              <a:solidFill>
                <a:srgbClr val="1F497D"/>
              </a:solidFill>
              <a:latin typeface="Tahoma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ru-RU" sz="1600" dirty="0">
              <a:solidFill>
                <a:srgbClr val="1F497D"/>
              </a:solidFill>
              <a:latin typeface="Tahoma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ru-RU" sz="1600" dirty="0">
              <a:solidFill>
                <a:srgbClr val="1F497D"/>
              </a:solidFill>
              <a:latin typeface="Tahoma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1F497D"/>
                </a:solidFill>
                <a:latin typeface="Tahoma"/>
              </a:rPr>
              <a:t>Есть характерная особенность, которую не учитывают страховые компании, приходящие на новый для себя рынок в погоне за «легкими» деньгами (страхование вмененное): заявление убытка носит отсроченный характер. К примеру, в ВСК в 2015 г. основная масса заявленных убытков (и выплат, как следствие) пришлась на договоры 2009 -2012 гг. В текущем году были выплаты и по договорам 2006-2007 гг</a:t>
            </a:r>
            <a:r>
              <a:rPr lang="ru-RU" sz="1600" dirty="0" smtClean="0">
                <a:solidFill>
                  <a:srgbClr val="1F497D"/>
                </a:solidFill>
                <a:latin typeface="Tahoma"/>
              </a:rPr>
              <a:t>.</a:t>
            </a:r>
            <a:endParaRPr lang="ru-RU" sz="1600" dirty="0">
              <a:solidFill>
                <a:prstClr val="black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95345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Выплаты 2015 г. по годам заключения договора страхования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17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025096"/>
              </p:ext>
            </p:extLst>
          </p:nvPr>
        </p:nvGraphicFramePr>
        <p:xfrm>
          <a:off x="467544" y="1268761"/>
          <a:ext cx="7710396" cy="4824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0132"/>
                <a:gridCol w="2570132"/>
                <a:gridCol w="2570132"/>
              </a:tblGrid>
              <a:tr h="63819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Год заключения договора, </a:t>
                      </a:r>
                      <a:endParaRPr lang="ru-RU" sz="20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по </a:t>
                      </a:r>
                      <a:r>
                        <a:rPr lang="ru-RU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которому были выплаты в </a:t>
                      </a:r>
                      <a:r>
                        <a:rPr lang="ru-RU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за 9 мес. 2015 </a:t>
                      </a:r>
                      <a:r>
                        <a:rPr lang="ru-RU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г.</a:t>
                      </a:r>
                    </a:p>
                  </a:txBody>
                  <a:tcPr marL="8792" marR="8792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2006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b"/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2007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2%</a:t>
                      </a:r>
                    </a:p>
                  </a:txBody>
                  <a:tcPr marL="9525" marR="9525" marT="9525" marB="0" anchor="b"/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2008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5%</a:t>
                      </a:r>
                    </a:p>
                  </a:txBody>
                  <a:tcPr marL="9525" marR="9525" marT="9525" marB="0" anchor="b"/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2009</a:t>
                      </a:r>
                    </a:p>
                  </a:txBody>
                  <a:tcPr marL="8792" marR="8792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8792" marR="8792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14%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8792" marR="8792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27%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8792" marR="8792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16%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7%</a:t>
                      </a:r>
                    </a:p>
                  </a:txBody>
                  <a:tcPr marL="9525" marR="9525" marT="9525" marB="0" anchor="b"/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2014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3%</a:t>
                      </a:r>
                    </a:p>
                  </a:txBody>
                  <a:tcPr marL="9525" marR="9525" marT="9525" marB="0" anchor="b"/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2015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</a:tr>
              <a:tr h="3805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ИТОГО</a:t>
                      </a:r>
                      <a:endParaRPr lang="ru-RU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21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27" y="26732"/>
            <a:ext cx="6840026" cy="1143000"/>
          </a:xfrm>
        </p:spPr>
        <p:txBody>
          <a:bodyPr/>
          <a:lstStyle/>
          <a:p>
            <a:r>
              <a:rPr lang="ru-RU" dirty="0" smtClean="0"/>
              <a:t>Выплаты по СРО (по 30.06.2015 включительно), «лидеры» по количеству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18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796009"/>
              </p:ext>
            </p:extLst>
          </p:nvPr>
        </p:nvGraphicFramePr>
        <p:xfrm>
          <a:off x="384459" y="1124747"/>
          <a:ext cx="8109208" cy="5008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178"/>
                <a:gridCol w="3737287"/>
                <a:gridCol w="1498441"/>
                <a:gridCol w="2027302"/>
              </a:tblGrid>
              <a:tr h="26359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№ п/п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СРО АУ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Выплаты, кол-во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Выплаты, сумма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1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АУ Северо-Запада (Санкт-Петербург)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12 794 570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2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Содружество (Ставрополь)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14 363 222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3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ГАУ (Казань)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11 561 249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4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Меркурий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12 774 749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5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ПАУ ЦФО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11 592 274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6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РСОПАУ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9 111 473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7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МЦПУ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6 849 131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8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СМиАУ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3 239 021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9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Первая СРО АУ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5 240 202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10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СМСОАУ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9 748 517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11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Стратегия (Воронеж)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4 803 546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12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Авангард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6 856 219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13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Дело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11 085 665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14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Лига (Пенза)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3 261 229</a:t>
                      </a:r>
                    </a:p>
                  </a:txBody>
                  <a:tcPr marL="8792" marR="8792" marT="9525" marB="0" anchor="b"/>
                </a:tc>
              </a:tr>
              <a:tr h="2635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15</a:t>
                      </a:r>
                      <a:endParaRPr lang="ru-RU" sz="1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ААУ (Пенза)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8792" marR="8792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3 153 224</a:t>
                      </a:r>
                    </a:p>
                  </a:txBody>
                  <a:tcPr marL="8792" marR="8792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80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ситуация грозит арбитражным управляющим?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57200" y="1484791"/>
            <a:ext cx="8229600" cy="5040559"/>
          </a:xfrm>
        </p:spPr>
        <p:txBody>
          <a:bodyPr>
            <a:normAutofit fontScale="47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Страховые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компании вынуждены повышать тарифы. Только за последний год ВСК поднимал тарифы трижды. Складывается порочная практика, когда добропорядочные страхователи вынуждены фактически платить за своих нерадивых коллег по цеху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Страховые компании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уходят с рынка.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Арбитражные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управляющие остаются без страховой защиты и вынуждены вновь покупать полисы страхования в других компаниях, т. е. платить за страховку дважды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 algn="just">
              <a:buFont typeface="+mj-lt"/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Сейчас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арбитражному управляющему с плохой страховой историей сложно приобрести страховку в надежной страховой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компании.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 algn="just">
              <a:buFont typeface="+mj-lt"/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Страховщики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вынуждены защищаться и реализовывать право регресса, закрепленное в законе «О несостоятельности (банкротстве). АльфаСтрахование выиграло регрессный иск в судах трех инстанций. ВСК сейчас готовит ряд таких процессов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 algn="just">
              <a:buFont typeface="+mj-lt"/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Страховая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компания производит выплату в пределах страховой суммы. Недостающую сумму по иску вынуждены платить саморегулируемые организации из компенсационных фондов. Здесь вновь порочный круг: средства за пополнение компенсационного фонда платят все члены СРО.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19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28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0825" y="980728"/>
            <a:ext cx="864235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Первый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 обязательный (вмененный) вид страхования гражданской (профессиональной) ответственности в рамках саморегулирования;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Стандартизация условий страхования: 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разработка и согласование ВСС совместно с Российским союзом СРО АУ стандартных правил страхования после изменений ФЗ «О несостоятельности (банкротстве)», вступающих в силу с 01.07.2009;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Невозможность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 формирования со стороны ВСС для своих членов единой (рекомендованной) тарифной политики по данному виду страхования;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Позиция ВСС 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в отношении платной аккредитованной – </a:t>
            </a: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нарушение антимонопольного законодательства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 и </a:t>
            </a: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ограничение конкуренции 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на данном рынке страхования.  </a:t>
            </a:r>
          </a:p>
        </p:txBody>
      </p:sp>
      <p:pic>
        <p:nvPicPr>
          <p:cNvPr id="6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013573" y="188641"/>
            <a:ext cx="703103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A50A0"/>
                </a:solidFill>
                <a:latin typeface="Arial" charset="0"/>
              </a:rPr>
              <a:t>Итоги страхования</a:t>
            </a:r>
            <a:endParaRPr lang="en-US" altLang="ru-RU" sz="2800" b="1" dirty="0">
              <a:solidFill>
                <a:srgbClr val="0A50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64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превышения суммы заявляемых арбитражным управляющим претензий </a:t>
            </a:r>
            <a:br>
              <a:rPr lang="ru-RU" dirty="0" smtClean="0"/>
            </a:br>
            <a:r>
              <a:rPr lang="ru-RU" dirty="0" smtClean="0"/>
              <a:t>над суммой страхового покрытия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04311315"/>
              </p:ext>
            </p:extLst>
          </p:nvPr>
        </p:nvGraphicFramePr>
        <p:xfrm>
          <a:off x="450927" y="1556792"/>
          <a:ext cx="7577456" cy="242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9037"/>
                <a:gridCol w="2439037"/>
                <a:gridCol w="269938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ВСК- третье лицо</a:t>
                      </a:r>
                      <a:endParaRPr lang="ru-RU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Номер дела</a:t>
                      </a:r>
                      <a:endParaRPr lang="ru-RU" sz="1400" b="1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Сумма претензий к АУ, руб.</a:t>
                      </a:r>
                      <a:endParaRPr lang="ru-RU" sz="1400" b="1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Общий лимит ответственности СК по всем договорам страхования, руб.</a:t>
                      </a:r>
                      <a:endParaRPr lang="ru-RU" sz="1400" b="1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А50-7286/2010 </a:t>
                      </a:r>
                      <a:endParaRPr lang="ru-RU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271 786 336 руб.</a:t>
                      </a:r>
                      <a:endParaRPr lang="ru-RU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38 000 000 руб.</a:t>
                      </a:r>
                      <a:endParaRPr lang="ru-RU" sz="1400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А12-11822/2010 </a:t>
                      </a:r>
                      <a:endParaRPr lang="ru-RU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246 472 530 руб. </a:t>
                      </a:r>
                      <a:endParaRPr lang="ru-RU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43 000 000 руб.</a:t>
                      </a:r>
                      <a:endParaRPr lang="ru-RU" sz="1400" dirty="0"/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А32-54256/2009 </a:t>
                      </a:r>
                      <a:endParaRPr lang="ru-RU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200 500 000 руб. </a:t>
                      </a:r>
                      <a:endParaRPr lang="ru-RU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22 000 000 руб.</a:t>
                      </a:r>
                      <a:endParaRPr lang="ru-RU" sz="1400" dirty="0"/>
                    </a:p>
                  </a:txBody>
                  <a:tcPr marL="84406" marR="84406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58928-1D4B-4915-BABA-775CDEE189BB}" type="slidenum">
              <a:rPr lang="ru-RU" smtClean="0">
                <a:solidFill>
                  <a:srgbClr val="005AA8">
                    <a:lumMod val="50000"/>
                  </a:srgbClr>
                </a:solidFill>
              </a:rPr>
              <a:pPr/>
              <a:t>20</a:t>
            </a:fld>
            <a:endParaRPr lang="ru-RU" dirty="0">
              <a:solidFill>
                <a:srgbClr val="005AA8">
                  <a:lumMod val="50000"/>
                </a:srgb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14389"/>
              </p:ext>
            </p:extLst>
          </p:nvPr>
        </p:nvGraphicFramePr>
        <p:xfrm>
          <a:off x="450928" y="3933056"/>
          <a:ext cx="7577457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5819"/>
                <a:gridCol w="2525819"/>
                <a:gridCol w="2525819"/>
              </a:tblGrid>
              <a:tr h="0"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Убыток</a:t>
                      </a:r>
                      <a:r>
                        <a:rPr lang="ru-RU" baseline="0" dirty="0" smtClean="0"/>
                        <a:t> заявлен в ВСК</a:t>
                      </a:r>
                      <a:endParaRPr lang="ru-RU" dirty="0"/>
                    </a:p>
                  </a:txBody>
                  <a:tcPr marL="84406" marR="84406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+mn-lt"/>
                        </a:rPr>
                        <a:t>Регион, АУ</a:t>
                      </a:r>
                      <a:endParaRPr lang="ru-RU" sz="1400" b="1" dirty="0"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+mn-lt"/>
                        </a:rPr>
                        <a:t>Страховая сумма по договору страхования, руб.</a:t>
                      </a:r>
                      <a:endParaRPr lang="ru-RU" sz="1400" b="1" dirty="0"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+mn-lt"/>
                        </a:rPr>
                        <a:t>Взыскано с арбитражного управляющего, руб.</a:t>
                      </a:r>
                      <a:endParaRPr lang="ru-RU" sz="1400" b="1" dirty="0">
                        <a:latin typeface="+mn-lt"/>
                      </a:endParaRPr>
                    </a:p>
                  </a:txBody>
                  <a:tcPr marL="84406" marR="84406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Оренбургская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область, У…</a:t>
                      </a:r>
                      <a:r>
                        <a:rPr lang="ru-RU" sz="14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ва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b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3 000 000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     9 980 000,00 </a:t>
                      </a:r>
                    </a:p>
                  </a:txBody>
                  <a:tcPr marL="63305" marR="63305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Ульяновская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область, М…о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b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3 000 000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     6 000 000,00 </a:t>
                      </a:r>
                    </a:p>
                  </a:txBody>
                  <a:tcPr marL="63305" marR="63305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Пермский край, В…в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305" marR="63305" marT="0" marB="0" anchor="b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3 000 000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   10 500 000,00 </a:t>
                      </a:r>
                    </a:p>
                  </a:txBody>
                  <a:tcPr marL="63305" marR="6330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86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50825" y="836712"/>
            <a:ext cx="8642350" cy="453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Необходимость консолидации 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</a:rPr>
              <a:t>усилий страховщиков и СРО АУ по совместной защите интересов арбитражных управляющих в судах;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Целесообразность введения критериев 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</a:rPr>
              <a:t>для аккредитации страховых компаний, обладающих финансовой устойчивостью (требования по рейтингу Эксперт РА А++, размеру уставного капитала не менее чем 1 млрд. рублей, отсутствие предписаний и невыполнение нормативов ЦБ и т.п.);</a:t>
            </a: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Создание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</a:rPr>
              <a:t> на базе РССОАУ единого бюро страховых историй;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Обеспечение взаимодействия 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</a:rPr>
              <a:t>СРО АУ, РССОАУ, страховых компаний и ВСС с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</a:rPr>
              <a:t>целью формирования адекватных экономически обоснованных тарифов, учитывающих текущую ситуацию с убыточностью;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Ужесточение контроля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</a:rPr>
              <a:t> за деятельностью арбитражных управляющих со стороны СРО АУ и возможность проработки дополнительных мер административного воздействия для арбитражных управляющих, в отношении которых выплачивались страховые возмещения.</a:t>
            </a: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6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958058" y="217468"/>
            <a:ext cx="2782294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0A50A0"/>
                </a:solidFill>
                <a:latin typeface="Arial" charset="0"/>
              </a:rPr>
              <a:t>Предложения</a:t>
            </a:r>
            <a:endParaRPr lang="en-US" altLang="ru-RU" sz="2800" b="1" dirty="0">
              <a:solidFill>
                <a:srgbClr val="0A50A0"/>
              </a:solidFill>
              <a:latin typeface="Arial" charset="0"/>
            </a:endParaRPr>
          </a:p>
        </p:txBody>
      </p:sp>
      <p:pic>
        <p:nvPicPr>
          <p:cNvPr id="8" name="Рисунок 1" descr="http://www.vsk.ru/bitrix/templates/vsk/img/238x66xlogo_old.png.pagespeed.ic.Huc1D4Pjl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432" y="188640"/>
            <a:ext cx="21336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5924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958058" y="217468"/>
            <a:ext cx="2782294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0A50A0"/>
                </a:solidFill>
                <a:latin typeface="Arial" charset="0"/>
              </a:rPr>
              <a:t>Предложения</a:t>
            </a:r>
            <a:endParaRPr lang="en-US" altLang="ru-RU" sz="2800" b="1" dirty="0">
              <a:solidFill>
                <a:srgbClr val="0A50A0"/>
              </a:solidFill>
              <a:latin typeface="Arial" charset="0"/>
            </a:endParaRPr>
          </a:p>
        </p:txBody>
      </p:sp>
      <p:pic>
        <p:nvPicPr>
          <p:cNvPr id="50178" name="Рисунок 1" descr="http://www.vsk.ru/bitrix/templates/vsk/img/238x66xlogo_old.png.pagespeed.ic.Huc1D4Pjl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432" y="188640"/>
            <a:ext cx="21336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0825" y="836712"/>
            <a:ext cx="8642350" cy="453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Необходимость внесения следующих изменений в ФЗ «О несостоятельности» в части страхования:</a:t>
            </a:r>
            <a:endParaRPr lang="ru-RU" sz="18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285750" indent="-285750" algn="just" eaLnBrk="1" hangingPunct="1">
              <a:spcBef>
                <a:spcPct val="20000"/>
              </a:spcBef>
              <a:buFontTx/>
              <a:buChar char="-"/>
              <a:defRPr/>
            </a:pP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</a:rPr>
              <a:t>с целью устранения противоречий положений ГК и отраслевого закона в части умысла дополнить исключением из страхового случая п.6 ст.24.1.:</a:t>
            </a: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</a:rPr>
              <a:t>«умышленных действий арбитражного управля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</a:rPr>
              <a:t>ю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</a:rPr>
              <a:t>щего, признанных судом»</a:t>
            </a:r>
          </a:p>
          <a:p>
            <a:pPr marL="285750" indent="-285750" algn="just" eaLnBrk="1" hangingPunct="1">
              <a:spcBef>
                <a:spcPct val="20000"/>
              </a:spcBef>
              <a:buFontTx/>
              <a:buChar char="-"/>
              <a:defRPr/>
            </a:pP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</a:rPr>
              <a:t>в силу различной судебной практики с целью однозначного определения момента наступления страхового случая изложить определение страхового случая в п.5. ст.24.1 в следующей редакции:</a:t>
            </a: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</a:rPr>
              <a:t>«Страховым случаем по договору обязательного страхования ответственности арбитражного управляющего является подтвержденное вступившим в законную силу решением суда наступление ответственности арбитражного управляющего перед участвующими в деле о банкротстве лицами или иными лицами в связи с неисполнением или ненадлежащим исполнением арбитражным управляющим возложенных на него обязанностей в деле о банкротстве в период действия договора страхования. </a:t>
            </a: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</a:rPr>
              <a:t>При этом требования к страховой компании о возмещении вреда могут быть заявлены в течение срока действия договора страхования, а также в течение трех лет после его окончания.»</a:t>
            </a:r>
            <a:endParaRPr lang="ru-RU" sz="1800" b="1" i="1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495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07777612"/>
              </p:ext>
            </p:extLst>
          </p:nvPr>
        </p:nvGraphicFramePr>
        <p:xfrm>
          <a:off x="467544" y="1216496"/>
          <a:ext cx="5400600" cy="3652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1115616" y="3789040"/>
            <a:ext cx="3384376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13573" y="188641"/>
            <a:ext cx="703103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A50A0"/>
                </a:solidFill>
                <a:latin typeface="Arial" charset="0"/>
              </a:rPr>
              <a:t>Итоги страхования</a:t>
            </a:r>
            <a:endParaRPr lang="en-US" altLang="ru-RU" sz="2800" b="1" dirty="0">
              <a:solidFill>
                <a:srgbClr val="0A50A0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90" y="980728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+mn-lt"/>
              </a:rPr>
              <a:t>Статистика убытков по годам, млн. рублей</a:t>
            </a:r>
            <a:endParaRPr lang="ru-RU" sz="1400" b="1" dirty="0">
              <a:latin typeface="+mn-lt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297007569"/>
              </p:ext>
            </p:extLst>
          </p:nvPr>
        </p:nvGraphicFramePr>
        <p:xfrm>
          <a:off x="4572003" y="3140973"/>
          <a:ext cx="4335462" cy="3548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436096" y="2853058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+mn-lt"/>
              </a:rPr>
              <a:t>Количество убытков по годам, шт.</a:t>
            </a:r>
            <a:endParaRPr lang="ru-RU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38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013573" y="188641"/>
            <a:ext cx="703103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A50A0"/>
                </a:solidFill>
                <a:latin typeface="Arial" charset="0"/>
              </a:rPr>
              <a:t>Итоги страхования</a:t>
            </a:r>
            <a:endParaRPr lang="en-US" altLang="ru-RU" sz="2800" b="1" dirty="0">
              <a:solidFill>
                <a:srgbClr val="0A50A0"/>
              </a:solidFill>
              <a:latin typeface="Arial" charset="0"/>
            </a:endParaRPr>
          </a:p>
        </p:txBody>
      </p:sp>
      <p:sp>
        <p:nvSpPr>
          <p:cNvPr id="8" name="Скругленный прямоугольник 2"/>
          <p:cNvSpPr>
            <a:spLocks noChangeArrowheads="1"/>
          </p:cNvSpPr>
          <p:nvPr/>
        </p:nvSpPr>
        <p:spPr bwMode="auto">
          <a:xfrm>
            <a:off x="3287513" y="1187339"/>
            <a:ext cx="2303463" cy="5032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altLang="ru-RU" sz="2000" dirty="0" smtClean="0">
                <a:solidFill>
                  <a:srgbClr val="002060"/>
                </a:solidFill>
                <a:latin typeface="TornadoCyr-Light" charset="0"/>
              </a:rPr>
              <a:t>820</a:t>
            </a:r>
            <a:r>
              <a:rPr lang="ru-RU" altLang="ru-RU" sz="2000" dirty="0" smtClean="0">
                <a:solidFill>
                  <a:srgbClr val="002060"/>
                </a:solidFill>
                <a:latin typeface="TornadoCyr-Light" charset="0"/>
              </a:rPr>
              <a:t> </a:t>
            </a:r>
            <a:r>
              <a:rPr lang="ru-RU" altLang="ru-RU" sz="2000" dirty="0">
                <a:solidFill>
                  <a:srgbClr val="002060"/>
                </a:solidFill>
                <a:latin typeface="TornadoCyr-Light" charset="0"/>
              </a:rPr>
              <a:t>заявлений</a:t>
            </a:r>
          </a:p>
        </p:txBody>
      </p:sp>
      <p:sp>
        <p:nvSpPr>
          <p:cNvPr id="9" name="Скругленный прямоугольник 12"/>
          <p:cNvSpPr>
            <a:spLocks noChangeArrowheads="1"/>
          </p:cNvSpPr>
          <p:nvPr/>
        </p:nvSpPr>
        <p:spPr bwMode="auto">
          <a:xfrm>
            <a:off x="3287513" y="3236579"/>
            <a:ext cx="2303463" cy="5032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360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убытков</a:t>
            </a:r>
          </a:p>
        </p:txBody>
      </p:sp>
      <p:sp>
        <p:nvSpPr>
          <p:cNvPr id="11" name="Скругленный прямоугольник 14"/>
          <p:cNvSpPr>
            <a:spLocks noChangeArrowheads="1"/>
          </p:cNvSpPr>
          <p:nvPr/>
        </p:nvSpPr>
        <p:spPr bwMode="auto">
          <a:xfrm>
            <a:off x="3287513" y="4244691"/>
            <a:ext cx="2303463" cy="5032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altLang="ru-RU" sz="2000" dirty="0">
                <a:solidFill>
                  <a:srgbClr val="002060"/>
                </a:solidFill>
                <a:latin typeface="TornadoCyr-Light" charset="0"/>
              </a:rPr>
              <a:t> </a:t>
            </a:r>
            <a:r>
              <a:rPr lang="en-US" altLang="ru-RU" sz="2000" dirty="0" smtClean="0">
                <a:solidFill>
                  <a:srgbClr val="002060"/>
                </a:solidFill>
                <a:latin typeface="TornadoCyr-Light" charset="0"/>
              </a:rPr>
              <a:t>460</a:t>
            </a:r>
            <a:r>
              <a:rPr lang="ru-RU" altLang="ru-RU" sz="2000" dirty="0" smtClean="0">
                <a:solidFill>
                  <a:srgbClr val="002060"/>
                </a:solidFill>
                <a:latin typeface="TornadoCyr-Light" charset="0"/>
              </a:rPr>
              <a:t> </a:t>
            </a:r>
            <a:r>
              <a:rPr lang="ru-RU" altLang="ru-RU" sz="2000" dirty="0">
                <a:solidFill>
                  <a:srgbClr val="002060"/>
                </a:solidFill>
                <a:latin typeface="TornadoCyr-Light" charset="0"/>
              </a:rPr>
              <a:t>заявлений</a:t>
            </a:r>
          </a:p>
        </p:txBody>
      </p:sp>
      <p:sp>
        <p:nvSpPr>
          <p:cNvPr id="12" name="Скругленный прямоугольник 15"/>
          <p:cNvSpPr>
            <a:spLocks noChangeArrowheads="1"/>
          </p:cNvSpPr>
          <p:nvPr/>
        </p:nvSpPr>
        <p:spPr bwMode="auto">
          <a:xfrm>
            <a:off x="6022776" y="1187339"/>
            <a:ext cx="2881312" cy="503237"/>
          </a:xfrm>
          <a:prstGeom prst="roundRect">
            <a:avLst>
              <a:gd name="adj" fmla="val 16667"/>
            </a:avLst>
          </a:prstGeom>
          <a:solidFill>
            <a:srgbClr val="FA961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altLang="ru-RU" sz="2000" dirty="0" smtClean="0">
                <a:solidFill>
                  <a:srgbClr val="002060"/>
                </a:solidFill>
                <a:latin typeface="TornadoCyr-Light" charset="0"/>
              </a:rPr>
              <a:t>918</a:t>
            </a:r>
            <a:r>
              <a:rPr lang="ru-RU" altLang="ru-RU" sz="2000" dirty="0" smtClean="0">
                <a:solidFill>
                  <a:srgbClr val="002060"/>
                </a:solidFill>
                <a:latin typeface="TornadoCyr-Light" charset="0"/>
              </a:rPr>
              <a:t> </a:t>
            </a:r>
            <a:r>
              <a:rPr lang="ru-RU" altLang="ru-RU" sz="2000" dirty="0">
                <a:solidFill>
                  <a:srgbClr val="002060"/>
                </a:solidFill>
                <a:latin typeface="TornadoCyr-Light" charset="0"/>
              </a:rPr>
              <a:t>млн. рублей*</a:t>
            </a:r>
          </a:p>
        </p:txBody>
      </p:sp>
      <p:sp>
        <p:nvSpPr>
          <p:cNvPr id="13" name="Скругленный прямоугольник 19"/>
          <p:cNvSpPr>
            <a:spLocks noChangeArrowheads="1"/>
          </p:cNvSpPr>
          <p:nvPr/>
        </p:nvSpPr>
        <p:spPr bwMode="auto">
          <a:xfrm>
            <a:off x="6022776" y="3236579"/>
            <a:ext cx="2881312" cy="503237"/>
          </a:xfrm>
          <a:prstGeom prst="roundRect">
            <a:avLst>
              <a:gd name="adj" fmla="val 16667"/>
            </a:avLst>
          </a:prstGeom>
          <a:solidFill>
            <a:srgbClr val="FA961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264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 рублей</a:t>
            </a:r>
          </a:p>
        </p:txBody>
      </p:sp>
      <p:sp>
        <p:nvSpPr>
          <p:cNvPr id="14" name="Скругленный прямоугольник 20"/>
          <p:cNvSpPr>
            <a:spLocks noChangeArrowheads="1"/>
          </p:cNvSpPr>
          <p:nvPr/>
        </p:nvSpPr>
        <p:spPr bwMode="auto">
          <a:xfrm>
            <a:off x="6022776" y="4244691"/>
            <a:ext cx="2881312" cy="503238"/>
          </a:xfrm>
          <a:prstGeom prst="roundRect">
            <a:avLst>
              <a:gd name="adj" fmla="val 16667"/>
            </a:avLst>
          </a:prstGeom>
          <a:solidFill>
            <a:srgbClr val="FA961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altLang="ru-RU" sz="2000" dirty="0" smtClean="0">
                <a:solidFill>
                  <a:srgbClr val="002060"/>
                </a:solidFill>
                <a:latin typeface="TornadoCyr-Light" charset="0"/>
              </a:rPr>
              <a:t>654</a:t>
            </a:r>
            <a:r>
              <a:rPr lang="ru-RU" altLang="ru-RU" sz="2000" dirty="0" smtClean="0">
                <a:solidFill>
                  <a:srgbClr val="002060"/>
                </a:solidFill>
                <a:latin typeface="TornadoCyr-Light" charset="0"/>
              </a:rPr>
              <a:t> </a:t>
            </a:r>
            <a:r>
              <a:rPr lang="ru-RU" altLang="ru-RU" sz="2000" dirty="0">
                <a:solidFill>
                  <a:srgbClr val="002060"/>
                </a:solidFill>
                <a:latin typeface="TornadoCyr-Light" charset="0"/>
              </a:rPr>
              <a:t>млн. рублей**</a:t>
            </a:r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539558" y="1147530"/>
            <a:ext cx="8364536" cy="5593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ornadoCyr-Light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ornadoCyr-Light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ornadoCyr-Light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ornadoCyr-Light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ornadoCyr-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ornadoCyr-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ornadoCyr-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ornadoCyr-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ornadoCyr-Light" charset="0"/>
              </a:defRPr>
            </a:lvl9pPr>
          </a:lstStyle>
          <a:p>
            <a:pPr>
              <a:lnSpc>
                <a:spcPts val="39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Заявлено </a:t>
            </a:r>
          </a:p>
          <a:p>
            <a:pPr>
              <a:lnSpc>
                <a:spcPts val="3900"/>
              </a:lnSpc>
              <a:defRPr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Средний убыток</a:t>
            </a:r>
          </a:p>
          <a:p>
            <a:pPr>
              <a:lnSpc>
                <a:spcPts val="3900"/>
              </a:lnSpc>
              <a:defRPr/>
            </a:pP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Выплачено</a:t>
            </a:r>
          </a:p>
          <a:p>
            <a:pPr>
              <a:lnSpc>
                <a:spcPts val="3900"/>
              </a:lnSpc>
              <a:defRPr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Рассматривается</a:t>
            </a:r>
          </a:p>
          <a:p>
            <a:pPr algn="just">
              <a:lnSpc>
                <a:spcPts val="3900"/>
              </a:lnSpc>
              <a:defRPr/>
            </a:pPr>
            <a:endParaRPr lang="ru-RU" sz="16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3900"/>
              </a:lnSpc>
              <a:defRPr/>
            </a:pPr>
            <a:r>
              <a:rPr lang="ru-RU" sz="1600" b="1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* - убытки за период 2003-2014 (80% заявлено в последние 2 года);</a:t>
            </a:r>
            <a:endParaRPr lang="en-US" sz="1600" b="1" dirty="0" smtClean="0">
              <a:solidFill>
                <a:schemeClr val="tx2"/>
              </a:solidFill>
              <a:latin typeface="+mn-lt"/>
              <a:cs typeface="Times New Roman" pitchFamily="18" charset="0"/>
            </a:endParaRPr>
          </a:p>
          <a:p>
            <a:pPr algn="just">
              <a:lnSpc>
                <a:spcPts val="3900"/>
              </a:lnSpc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* - </a:t>
            </a:r>
            <a:r>
              <a:rPr lang="ru-RU" sz="1600" b="1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реальная сумма убытков превышает размер заявленных убытков на 30-40%;</a:t>
            </a:r>
          </a:p>
          <a:p>
            <a:pPr algn="just">
              <a:lnSpc>
                <a:spcPts val="3900"/>
              </a:lnSpc>
              <a:defRPr/>
            </a:pPr>
            <a:r>
              <a:rPr lang="ru-RU" sz="1600" b="1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** - в процессе урегулирования сумма требований может быть увеличена.</a:t>
            </a:r>
          </a:p>
        </p:txBody>
      </p:sp>
      <p:sp>
        <p:nvSpPr>
          <p:cNvPr id="17" name="Скругленный прямоугольник 19"/>
          <p:cNvSpPr>
            <a:spLocks noChangeArrowheads="1"/>
          </p:cNvSpPr>
          <p:nvPr/>
        </p:nvSpPr>
        <p:spPr bwMode="auto">
          <a:xfrm>
            <a:off x="6050631" y="2228590"/>
            <a:ext cx="2881312" cy="503237"/>
          </a:xfrm>
          <a:prstGeom prst="roundRect">
            <a:avLst>
              <a:gd name="adj" fmla="val 16667"/>
            </a:avLst>
          </a:prstGeom>
          <a:solidFill>
            <a:srgbClr val="FA961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4259414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0825" y="1412776"/>
            <a:ext cx="8642350" cy="453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Ужесточение и пересмотр 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страховщиками тарифной политики привел к росту базовых размеров премий с 4-7 тысяч рублей до 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</a:rPr>
              <a:t>50-60 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тысяч рублей по годовым договорам страхования, тарифы по договорам страхования на процедуры достигают </a:t>
            </a: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10% от страховой суммы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;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Принятие отдельными 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</a:rPr>
              <a:t>крупными страховщиками 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решения о </a:t>
            </a: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полном или частичном </a:t>
            </a: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прекращении заключения договоров страхования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 по данному виду 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</a:rPr>
              <a:t>страхования (ООО «СК «Согласие» и ОАО «СК «Альянс»);</a:t>
            </a: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Невозможность обеспечения </a:t>
            </a: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дополнительной защиты арбитражных </a:t>
            </a: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управляющих на случай недостаточности страховой суммы в связи</a:t>
            </a: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ru-RU" sz="1800" dirty="0">
                <a:solidFill>
                  <a:schemeClr val="tx2"/>
                </a:solidFill>
                <a:latin typeface="Times New Roman" pitchFamily="18" charset="0"/>
              </a:rPr>
              <a:t>с высокой убыточностью.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endParaRPr lang="ru-RU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0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4869133"/>
            <a:ext cx="154781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13573" y="188641"/>
            <a:ext cx="703103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A50A0"/>
                </a:solidFill>
                <a:latin typeface="Arial" charset="0"/>
              </a:rPr>
              <a:t>Итоги страхования</a:t>
            </a:r>
            <a:endParaRPr lang="en-US" altLang="ru-RU" sz="2800" b="1" dirty="0">
              <a:solidFill>
                <a:srgbClr val="0A50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57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869616" y="188641"/>
            <a:ext cx="703103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0A50A0"/>
                </a:solidFill>
                <a:latin typeface="Arial" charset="0"/>
              </a:rPr>
              <a:t>Существующие проблемы</a:t>
            </a:r>
            <a:endParaRPr lang="en-US" altLang="ru-RU" sz="2800" b="1" dirty="0">
              <a:solidFill>
                <a:srgbClr val="0A50A0"/>
              </a:solidFill>
              <a:latin typeface="Arial" charset="0"/>
            </a:endParaRPr>
          </a:p>
        </p:txBody>
      </p:sp>
      <p:sp>
        <p:nvSpPr>
          <p:cNvPr id="10" name="Скругленный прямоугольник 15"/>
          <p:cNvSpPr>
            <a:spLocks noChangeArrowheads="1"/>
          </p:cNvSpPr>
          <p:nvPr/>
        </p:nvSpPr>
        <p:spPr bwMode="auto">
          <a:xfrm>
            <a:off x="6022776" y="1465264"/>
            <a:ext cx="2881312" cy="503237"/>
          </a:xfrm>
          <a:prstGeom prst="roundRect">
            <a:avLst>
              <a:gd name="adj" fmla="val 16667"/>
            </a:avLst>
          </a:prstGeom>
          <a:solidFill>
            <a:srgbClr val="FA961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altLang="ru-RU" sz="2000" b="1" dirty="0" smtClean="0">
                <a:solidFill>
                  <a:srgbClr val="002060"/>
                </a:solidFill>
                <a:latin typeface="TornadoCyr-Light" charset="0"/>
              </a:rPr>
              <a:t>11.2%</a:t>
            </a:r>
            <a:endParaRPr lang="ru-RU" altLang="ru-RU" sz="2000" b="1" dirty="0">
              <a:solidFill>
                <a:srgbClr val="002060"/>
              </a:solidFill>
              <a:latin typeface="TornadoCyr-Light" charset="0"/>
            </a:endParaRPr>
          </a:p>
        </p:txBody>
      </p:sp>
      <p:sp>
        <p:nvSpPr>
          <p:cNvPr id="12" name="Скругленный прямоугольник 20"/>
          <p:cNvSpPr>
            <a:spLocks noChangeArrowheads="1"/>
          </p:cNvSpPr>
          <p:nvPr/>
        </p:nvSpPr>
        <p:spPr bwMode="auto">
          <a:xfrm>
            <a:off x="6022776" y="3563027"/>
            <a:ext cx="2881312" cy="503238"/>
          </a:xfrm>
          <a:prstGeom prst="roundRect">
            <a:avLst>
              <a:gd name="adj" fmla="val 16667"/>
            </a:avLst>
          </a:prstGeom>
          <a:solidFill>
            <a:srgbClr val="FA961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altLang="ru-RU" sz="2000" b="1" dirty="0" smtClean="0">
                <a:solidFill>
                  <a:srgbClr val="002060"/>
                </a:solidFill>
                <a:latin typeface="TornadoCyr-Light" charset="0"/>
              </a:rPr>
              <a:t>0.39%</a:t>
            </a:r>
            <a:endParaRPr lang="ru-RU" altLang="ru-RU" sz="2000" b="1" dirty="0">
              <a:solidFill>
                <a:srgbClr val="002060"/>
              </a:solidFill>
              <a:latin typeface="TornadoCyr-Light" charset="0"/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539558" y="1431642"/>
            <a:ext cx="5688632" cy="509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ornadoCyr-Light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ornadoCyr-Light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ornadoCyr-Light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ornadoCyr-Light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ornadoCyr-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ornadoCyr-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ornadoCyr-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ornadoCyr-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ornadoCyr-Light" charset="0"/>
              </a:defRPr>
            </a:lvl9pPr>
          </a:lstStyle>
          <a:p>
            <a:pPr>
              <a:lnSpc>
                <a:spcPts val="3900"/>
              </a:lnSpc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Частота наступления страхового случая </a:t>
            </a:r>
          </a:p>
          <a:p>
            <a:pPr>
              <a:lnSpc>
                <a:spcPts val="3900"/>
              </a:lnSpc>
              <a:defRPr/>
            </a:pP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Средний размер убытка </a:t>
            </a:r>
          </a:p>
          <a:p>
            <a:pPr>
              <a:lnSpc>
                <a:spcPts val="3900"/>
              </a:lnSpc>
              <a:defRPr/>
            </a:pP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Рисковая надбавка</a:t>
            </a:r>
          </a:p>
          <a:p>
            <a:pPr>
              <a:lnSpc>
                <a:spcPts val="3900"/>
              </a:lnSpc>
              <a:defRPr/>
            </a:pP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РВД страховщика </a:t>
            </a:r>
          </a:p>
          <a:p>
            <a:pPr>
              <a:lnSpc>
                <a:spcPts val="3900"/>
              </a:lnSpc>
              <a:defRPr/>
            </a:pP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ru-RU" sz="2000" b="1" u="sng" dirty="0" smtClean="0">
                <a:solidFill>
                  <a:srgbClr val="FB24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Тарифная ставка (брутто-ставка)</a:t>
            </a:r>
          </a:p>
          <a:p>
            <a:pPr algn="just">
              <a:lnSpc>
                <a:spcPts val="3900"/>
              </a:lnSpc>
              <a:defRPr/>
            </a:pPr>
            <a:endParaRPr lang="ru-RU" sz="16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9"/>
          <p:cNvSpPr>
            <a:spLocks noChangeArrowheads="1"/>
          </p:cNvSpPr>
          <p:nvPr/>
        </p:nvSpPr>
        <p:spPr bwMode="auto">
          <a:xfrm>
            <a:off x="6050631" y="2506633"/>
            <a:ext cx="2881312" cy="503237"/>
          </a:xfrm>
          <a:prstGeom prst="roundRect">
            <a:avLst>
              <a:gd name="adj" fmla="val 16667"/>
            </a:avLst>
          </a:prstGeom>
          <a:solidFill>
            <a:srgbClr val="FA961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2"/>
                </a:solidFill>
              </a:rPr>
              <a:t>1.469 </a:t>
            </a:r>
            <a:r>
              <a:rPr lang="ru-RU" sz="2000" b="1" dirty="0">
                <a:solidFill>
                  <a:schemeClr val="tx2"/>
                </a:solidFill>
              </a:rPr>
              <a:t>млн. рублей</a:t>
            </a:r>
          </a:p>
        </p:txBody>
      </p:sp>
      <p:sp>
        <p:nvSpPr>
          <p:cNvPr id="15" name="Скругленный прямоугольник 20"/>
          <p:cNvSpPr>
            <a:spLocks noChangeArrowheads="1"/>
          </p:cNvSpPr>
          <p:nvPr/>
        </p:nvSpPr>
        <p:spPr bwMode="auto">
          <a:xfrm>
            <a:off x="6012166" y="4499131"/>
            <a:ext cx="2881312" cy="503238"/>
          </a:xfrm>
          <a:prstGeom prst="roundRect">
            <a:avLst>
              <a:gd name="adj" fmla="val 16667"/>
            </a:avLst>
          </a:prstGeom>
          <a:solidFill>
            <a:srgbClr val="FA961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altLang="ru-RU" sz="2000" b="1" dirty="0" smtClean="0">
                <a:solidFill>
                  <a:srgbClr val="002060"/>
                </a:solidFill>
                <a:latin typeface="TornadoCyr-Light" charset="0"/>
              </a:rPr>
              <a:t>20%</a:t>
            </a:r>
            <a:endParaRPr lang="ru-RU" altLang="ru-RU" sz="2000" b="1" dirty="0">
              <a:solidFill>
                <a:srgbClr val="002060"/>
              </a:solidFill>
              <a:latin typeface="TornadoCyr-Light" charset="0"/>
            </a:endParaRPr>
          </a:p>
        </p:txBody>
      </p:sp>
      <p:sp>
        <p:nvSpPr>
          <p:cNvPr id="16" name="Скругленный прямоугольник 12"/>
          <p:cNvSpPr>
            <a:spLocks noChangeArrowheads="1"/>
          </p:cNvSpPr>
          <p:nvPr/>
        </p:nvSpPr>
        <p:spPr bwMode="auto">
          <a:xfrm>
            <a:off x="4716809" y="5507365"/>
            <a:ext cx="4176663" cy="5032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3.48% или 104 400 рублей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2162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5"/>
          <p:cNvCxnSpPr>
            <a:cxnSpLocks noChangeShapeType="1"/>
          </p:cNvCxnSpPr>
          <p:nvPr/>
        </p:nvCxnSpPr>
        <p:spPr bwMode="auto">
          <a:xfrm>
            <a:off x="838211" y="2360389"/>
            <a:ext cx="747871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Прямая соединительная линия 7"/>
          <p:cNvCxnSpPr>
            <a:cxnSpLocks noChangeShapeType="1"/>
          </p:cNvCxnSpPr>
          <p:nvPr/>
        </p:nvCxnSpPr>
        <p:spPr bwMode="auto">
          <a:xfrm flipV="1">
            <a:off x="838200" y="2216049"/>
            <a:ext cx="0" cy="2873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Прямая соединительная линия 10"/>
          <p:cNvCxnSpPr>
            <a:cxnSpLocks noChangeShapeType="1"/>
          </p:cNvCxnSpPr>
          <p:nvPr/>
        </p:nvCxnSpPr>
        <p:spPr bwMode="auto">
          <a:xfrm flipV="1">
            <a:off x="2555875" y="2207989"/>
            <a:ext cx="0" cy="2873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Прямая соединительная линия 11"/>
          <p:cNvCxnSpPr>
            <a:cxnSpLocks noChangeShapeType="1"/>
          </p:cNvCxnSpPr>
          <p:nvPr/>
        </p:nvCxnSpPr>
        <p:spPr bwMode="auto">
          <a:xfrm flipV="1">
            <a:off x="4427538" y="2233389"/>
            <a:ext cx="0" cy="2873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Прямая соединительная линия 12"/>
          <p:cNvCxnSpPr>
            <a:cxnSpLocks noChangeShapeType="1"/>
          </p:cNvCxnSpPr>
          <p:nvPr/>
        </p:nvCxnSpPr>
        <p:spPr bwMode="auto">
          <a:xfrm flipV="1">
            <a:off x="6516688" y="2220811"/>
            <a:ext cx="0" cy="2889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14"/>
          <p:cNvCxnSpPr>
            <a:cxnSpLocks noChangeShapeType="1"/>
          </p:cNvCxnSpPr>
          <p:nvPr/>
        </p:nvCxnSpPr>
        <p:spPr bwMode="auto">
          <a:xfrm flipV="1">
            <a:off x="8316913" y="2216049"/>
            <a:ext cx="0" cy="2873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539750" y="2647727"/>
            <a:ext cx="7191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 altLang="ru-RU" sz="1200">
                <a:latin typeface="TornadoCyr-Light" charset="0"/>
              </a:rPr>
              <a:t>2010</a:t>
            </a:r>
          </a:p>
        </p:txBody>
      </p: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2268551" y="2647727"/>
            <a:ext cx="7191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 altLang="ru-RU" sz="1200">
                <a:latin typeface="TornadoCyr-Light" charset="0"/>
              </a:rPr>
              <a:t>2011</a:t>
            </a:r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4140200" y="2647727"/>
            <a:ext cx="7191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 altLang="ru-RU" sz="1200">
                <a:latin typeface="TornadoCyr-Light" charset="0"/>
              </a:rPr>
              <a:t>2012</a:t>
            </a:r>
          </a:p>
        </p:txBody>
      </p: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8101074" y="2647727"/>
            <a:ext cx="7191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 altLang="ru-RU" sz="1200">
                <a:latin typeface="TornadoCyr-Light" charset="0"/>
              </a:rPr>
              <a:t>2014</a:t>
            </a:r>
          </a:p>
        </p:txBody>
      </p:sp>
      <p:sp>
        <p:nvSpPr>
          <p:cNvPr id="14" name="TextBox 19"/>
          <p:cNvSpPr txBox="1">
            <a:spLocks noChangeArrowheads="1"/>
          </p:cNvSpPr>
          <p:nvPr/>
        </p:nvSpPr>
        <p:spPr bwMode="auto">
          <a:xfrm>
            <a:off x="6300849" y="2647727"/>
            <a:ext cx="7191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ru-RU" altLang="ru-RU" sz="1200">
                <a:latin typeface="TornadoCyr-Light" charset="0"/>
              </a:rPr>
              <a:t>2013</a:t>
            </a:r>
          </a:p>
        </p:txBody>
      </p:sp>
      <p:sp>
        <p:nvSpPr>
          <p:cNvPr id="15" name="Овальная выноска 20"/>
          <p:cNvSpPr>
            <a:spLocks noChangeArrowheads="1"/>
          </p:cNvSpPr>
          <p:nvPr/>
        </p:nvSpPr>
        <p:spPr bwMode="auto">
          <a:xfrm>
            <a:off x="554040" y="1196874"/>
            <a:ext cx="4305300" cy="8651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altLang="ru-RU" sz="1200" b="1" dirty="0">
                <a:solidFill>
                  <a:srgbClr val="FFFF00"/>
                </a:solidFill>
                <a:latin typeface="TornadoCyr-Light" charset="0"/>
              </a:rPr>
              <a:t>Ненадлежащее исполнение арбитражным управляющим обязательств в деле о банкротстве</a:t>
            </a:r>
          </a:p>
        </p:txBody>
      </p:sp>
      <p:sp>
        <p:nvSpPr>
          <p:cNvPr id="16" name="Овальная выноска 21"/>
          <p:cNvSpPr>
            <a:spLocks noChangeArrowheads="1"/>
          </p:cNvSpPr>
          <p:nvPr/>
        </p:nvSpPr>
        <p:spPr bwMode="auto">
          <a:xfrm>
            <a:off x="1619250" y="2924074"/>
            <a:ext cx="2952750" cy="865187"/>
          </a:xfrm>
          <a:prstGeom prst="wedgeEllipseCallout">
            <a:avLst>
              <a:gd name="adj1" fmla="val 8463"/>
              <a:gd name="adj2" fmla="val -8811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altLang="ru-RU" sz="1200">
                <a:latin typeface="TornadoCyr-Light" charset="0"/>
              </a:rPr>
              <a:t>Причинение убытков лицам, участвующим в деле о банкротстве</a:t>
            </a:r>
          </a:p>
        </p:txBody>
      </p:sp>
      <p:sp>
        <p:nvSpPr>
          <p:cNvPr id="17" name="Овальная выноска 24"/>
          <p:cNvSpPr>
            <a:spLocks noChangeArrowheads="1"/>
          </p:cNvSpPr>
          <p:nvPr/>
        </p:nvSpPr>
        <p:spPr bwMode="auto">
          <a:xfrm>
            <a:off x="5292081" y="1196874"/>
            <a:ext cx="3672408" cy="865187"/>
          </a:xfrm>
          <a:prstGeom prst="wedgeEllipseCallout">
            <a:avLst>
              <a:gd name="adj1" fmla="val -2134"/>
              <a:gd name="adj2" fmla="val 7329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alt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rnadoCyr-Light" charset="0"/>
              </a:rPr>
              <a:t>Вступление в силу решения суда против арбитражного управляющего</a:t>
            </a:r>
          </a:p>
        </p:txBody>
      </p:sp>
      <p:sp>
        <p:nvSpPr>
          <p:cNvPr id="18" name="Овальная выноска 21"/>
          <p:cNvSpPr>
            <a:spLocks noChangeArrowheads="1"/>
          </p:cNvSpPr>
          <p:nvPr/>
        </p:nvSpPr>
        <p:spPr bwMode="auto">
          <a:xfrm>
            <a:off x="5076838" y="2925539"/>
            <a:ext cx="2951163" cy="865188"/>
          </a:xfrm>
          <a:prstGeom prst="wedgeEllipseCallout">
            <a:avLst>
              <a:gd name="adj1" fmla="val -23097"/>
              <a:gd name="adj2" fmla="val -8911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altLang="ru-RU" sz="1200">
                <a:latin typeface="TornadoCyr-Light" charset="0"/>
              </a:rPr>
              <a:t>Предъявление претензии (искового заявления) о возмещении убытков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250825" y="3645024"/>
            <a:ext cx="864235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1600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Средний срок 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</a:rPr>
              <a:t>между ненадлежащим исполнением обязательств в деле о банкротстве и вступлением в силу решения суда о возмещении убытков в среднем проходит 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3-4 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года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</a:rPr>
              <a:t>;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В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</a:rPr>
              <a:t>связи с 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некорректной судебной 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практикой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(в частности, решения Арбитражного суда          г. Санкт-Петербурга и Ленинградской области)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был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</a:rPr>
              <a:t>направлен соответствующий запрос ВСС в ЦБ РФ с целью получения мнения регулятора по данному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вопросу;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Письмом  Банка России от 12.12.2014 №53-3-3-10/4237 дополнительно уточнено, что моментом наступления страхового случая 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является момент ненадлежащего исполнения обязательств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</a:rPr>
              <a:t>арбитражным управляющим. </a:t>
            </a: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6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2869616" y="188641"/>
            <a:ext cx="703103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0A50A0"/>
                </a:solidFill>
                <a:latin typeface="Arial" charset="0"/>
              </a:rPr>
              <a:t>Существующие проблемы</a:t>
            </a:r>
            <a:endParaRPr lang="en-US" altLang="ru-RU" sz="2800" b="1" dirty="0">
              <a:solidFill>
                <a:srgbClr val="0A50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730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50825" y="3573016"/>
            <a:ext cx="864235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</a:rPr>
              <a:t>В случае ухода страховщика с рынка (банкротство, ликвидация, отзыв лицензии) высокий риск возмещения убытков за счет 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средств арбитражного управляющего либо компенсационного фонда СРО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</a:rPr>
              <a:t>независимо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</a:rPr>
              <a:t> от наличия договора страхования.</a:t>
            </a: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ctr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</a:rPr>
              <a:t>Необходима 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реальная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</a:rPr>
              <a:t>, а не формальная платная аккредитация!</a:t>
            </a: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  <a:p>
            <a:pPr indent="363538" algn="just" eaLnBrk="1" hangingPunct="1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4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869616" y="188641"/>
            <a:ext cx="703103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0A50A0"/>
                </a:solidFill>
                <a:latin typeface="Arial" charset="0"/>
              </a:rPr>
              <a:t>Существующие проблемы</a:t>
            </a:r>
            <a:endParaRPr lang="en-US" altLang="ru-RU" sz="2800" b="1" dirty="0">
              <a:solidFill>
                <a:srgbClr val="0A50A0"/>
              </a:solidFill>
              <a:latin typeface="Arial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99272"/>
              </p:ext>
            </p:extLst>
          </p:nvPr>
        </p:nvGraphicFramePr>
        <p:xfrm>
          <a:off x="683568" y="1770360"/>
          <a:ext cx="7920880" cy="1514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088232"/>
                <a:gridCol w="1800200"/>
                <a:gridCol w="1656184"/>
              </a:tblGrid>
              <a:tr h="44782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Страховщик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Северная Казна</a:t>
                      </a:r>
                    </a:p>
                    <a:p>
                      <a:r>
                        <a:rPr lang="ru-RU" sz="1100" dirty="0" smtClean="0"/>
                        <a:t>(отзыв лицензии 23.04.2015)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938</a:t>
                      </a:r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СО Помощь</a:t>
                      </a:r>
                    </a:p>
                    <a:p>
                      <a:r>
                        <a:rPr lang="ru-RU" sz="1100" dirty="0" smtClean="0"/>
                        <a:t>(приостановка</a:t>
                      </a:r>
                      <a:r>
                        <a:rPr lang="ru-RU" sz="1100" baseline="0" dirty="0" smtClean="0"/>
                        <a:t> лицензии 10.09.2015)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2 032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99794" y="1354088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+mn-lt"/>
              </a:rPr>
              <a:t>Количество заключенных договоров</a:t>
            </a:r>
            <a:endParaRPr lang="ru-RU" sz="1600" b="1" dirty="0">
              <a:latin typeface="+mn-lt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283974" y="5013176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770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2-tub-ru.yandex.net/i?id=f039dc87d17ceaa4ede84fd2f365dcd0-81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125413"/>
            <a:ext cx="109537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39750" y="476672"/>
            <a:ext cx="80645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363538" algn="just">
              <a:spcBef>
                <a:spcPct val="20000"/>
              </a:spcBef>
              <a:buFont typeface="Wingdings" pitchFamily="2" charset="2"/>
              <a:buNone/>
              <a:defRPr/>
            </a:pPr>
            <a:endParaRPr lang="ru-RU" b="1" u="sng" dirty="0">
              <a:solidFill>
                <a:srgbClr val="EF141E"/>
              </a:solidFill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1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3538" algn="just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600" b="1" dirty="0">
                <a:solidFill>
                  <a:schemeClr val="tx2"/>
                </a:solidFill>
              </a:rPr>
              <a:t>Положения </a:t>
            </a:r>
            <a:r>
              <a:rPr lang="ru-RU" sz="1600" b="1" dirty="0" smtClean="0">
                <a:solidFill>
                  <a:schemeClr val="tx2"/>
                </a:solidFill>
              </a:rPr>
              <a:t>п.1 ст.963 </a:t>
            </a:r>
            <a:r>
              <a:rPr lang="ru-RU" sz="1600" b="1" dirty="0">
                <a:solidFill>
                  <a:schemeClr val="tx2"/>
                </a:solidFill>
              </a:rPr>
              <a:t>ГК РФ:</a:t>
            </a:r>
          </a:p>
          <a:p>
            <a:pPr algn="just">
              <a:defRPr/>
            </a:pPr>
            <a:r>
              <a:rPr lang="ru-RU" sz="14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«Страховщик освобождается от выплаты страхового возмещения или </a:t>
            </a:r>
          </a:p>
          <a:p>
            <a:pPr algn="just">
              <a:defRPr/>
            </a:pPr>
            <a:r>
              <a:rPr lang="ru-RU" sz="14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суммы, если страховой случай наступил </a:t>
            </a:r>
            <a:r>
              <a:rPr lang="ru-RU" sz="1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вследствие умысла</a:t>
            </a:r>
          </a:p>
          <a:p>
            <a:pPr algn="just">
              <a:defRPr/>
            </a:pPr>
            <a:r>
              <a:rPr lang="ru-RU" sz="14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страхователя, выгодоприобретателя или застрахованного лица…»</a:t>
            </a:r>
            <a:endParaRPr lang="ru-RU" sz="1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3538" algn="just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ru-RU" sz="1600" b="1" dirty="0">
              <a:solidFill>
                <a:schemeClr val="tx2"/>
              </a:solidFill>
            </a:endParaRPr>
          </a:p>
          <a:p>
            <a:pPr indent="363538" algn="just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600" b="1" dirty="0">
                <a:solidFill>
                  <a:schemeClr val="tx2"/>
                </a:solidFill>
              </a:rPr>
              <a:t>Положения </a:t>
            </a:r>
            <a:r>
              <a:rPr lang="ru-RU" sz="1600" b="1" dirty="0" smtClean="0">
                <a:solidFill>
                  <a:schemeClr val="tx2"/>
                </a:solidFill>
              </a:rPr>
              <a:t>п.9 ст.24.1 ФЗ «О несостоятельности»</a:t>
            </a:r>
            <a:endParaRPr lang="ru-RU" sz="1600" b="1" dirty="0">
              <a:solidFill>
                <a:schemeClr val="tx2"/>
              </a:solidFill>
            </a:endParaRPr>
          </a:p>
          <a:p>
            <a:pPr algn="just">
              <a:defRPr/>
            </a:pPr>
            <a:r>
              <a:rPr lang="ru-RU" sz="14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«Страховщик имеет право предъявить регрессное требование к причинившему </a:t>
            </a:r>
          </a:p>
          <a:p>
            <a:pPr algn="just">
              <a:defRPr/>
            </a:pPr>
            <a:r>
              <a:rPr lang="ru-RU" sz="14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убытки арбитражному управляющему…, если убытки причинены вследствие: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1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умышленных</a:t>
            </a:r>
            <a:r>
              <a:rPr lang="ru-RU" sz="14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действия или бездействия арбитражного управляющего…;</a:t>
            </a:r>
          </a:p>
          <a:p>
            <a:pPr marL="285750" indent="-285750" algn="just">
              <a:buFontTx/>
              <a:buChar char="-"/>
              <a:defRPr/>
            </a:pPr>
            <a:r>
              <a:rPr lang="ru-RU" sz="1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незаконного получения</a:t>
            </a:r>
            <a:r>
              <a:rPr lang="ru-RU" sz="14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арбитражным управляющим любых материальных </a:t>
            </a:r>
          </a:p>
          <a:p>
            <a:pPr algn="just">
              <a:defRPr/>
            </a:pPr>
            <a:r>
              <a:rPr lang="ru-RU" sz="14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выгод…» </a:t>
            </a:r>
            <a:endParaRPr lang="ru-RU" sz="14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sz="1400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Однако</a:t>
            </a:r>
          </a:p>
          <a:p>
            <a:pPr algn="just">
              <a:defRPr/>
            </a:pPr>
            <a:endParaRPr lang="ru-RU" sz="14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3538" algn="just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Существующая судебная практика урегулирования страховых случаев демонстрирует, что в случае установления умысла арбитражного управляющего на основании приговора суда в рамках уголовного дела 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страховая компания все равно обязана </a:t>
            </a:r>
            <a:r>
              <a:rPr lang="ru-RU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компенсировать убытки (дело №А40-209679/14);</a:t>
            </a:r>
          </a:p>
          <a:p>
            <a:pPr algn="just">
              <a:spcBef>
                <a:spcPct val="20000"/>
              </a:spcBef>
              <a:defRPr/>
            </a:pPr>
            <a:endParaRPr lang="ru-RU" sz="1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3538" algn="just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</a:t>
            </a:r>
            <a:r>
              <a:rPr lang="ru-RU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страховых компаний возможности перестраховать умышленные действия и как следствие 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невозможность обеспечения реальной страховой защитой </a:t>
            </a:r>
            <a:r>
              <a:rPr lang="ru-RU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большие лимиты ответственности по отдельным процедурам.</a:t>
            </a:r>
            <a:endParaRPr lang="en-US" sz="16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sz="1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sz="1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sz="14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1600" b="1" dirty="0">
              <a:solidFill>
                <a:schemeClr val="tx2"/>
              </a:solidFill>
            </a:endParaRPr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</p:txBody>
      </p:sp>
      <p:pic>
        <p:nvPicPr>
          <p:cNvPr id="4" name="Picture 12" descr="https://im1-tub-ru.yandex.net/i?id=b984d4c9d7db21698768b992a28ba7a0&amp;n=33&amp;h=1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489" y="1412875"/>
            <a:ext cx="18319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356472"/>
            <a:ext cx="2133600" cy="365125"/>
          </a:xfrm>
        </p:spPr>
        <p:txBody>
          <a:bodyPr/>
          <a:lstStyle/>
          <a:p>
            <a:pPr>
              <a:defRPr/>
            </a:pPr>
            <a:fld id="{21570D98-D891-4A00-AB9C-D47871759DD0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869616" y="188641"/>
            <a:ext cx="703103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0A50A0"/>
                </a:solidFill>
                <a:latin typeface="Arial" charset="0"/>
              </a:rPr>
              <a:t>Существующие проблемы</a:t>
            </a:r>
            <a:endParaRPr lang="en-US" altLang="ru-RU" sz="2800" b="1" dirty="0">
              <a:solidFill>
                <a:srgbClr val="0A50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4995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Тема Office">
  <a:themeElements>
    <a:clrScheme name="ВСК 20">
      <a:dk1>
        <a:sysClr val="windowText" lastClr="000000"/>
      </a:dk1>
      <a:lt1>
        <a:sysClr val="window" lastClr="FFFFFF"/>
      </a:lt1>
      <a:dk2>
        <a:srgbClr val="63666A"/>
      </a:dk2>
      <a:lt2>
        <a:srgbClr val="E9EAEB"/>
      </a:lt2>
      <a:accent1>
        <a:srgbClr val="005AA8"/>
      </a:accent1>
      <a:accent2>
        <a:srgbClr val="0098D8"/>
      </a:accent2>
      <a:accent3>
        <a:srgbClr val="AAB0B6"/>
      </a:accent3>
      <a:accent4>
        <a:srgbClr val="536783"/>
      </a:accent4>
      <a:accent5>
        <a:srgbClr val="7490B6"/>
      </a:accent5>
      <a:accent6>
        <a:srgbClr val="BA0C2F"/>
      </a:accent6>
      <a:hlink>
        <a:srgbClr val="BA0C2F"/>
      </a:hlink>
      <a:folHlink>
        <a:srgbClr val="BA0C2F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Тема Office">
  <a:themeElements>
    <a:clrScheme name="ВСК 20">
      <a:dk1>
        <a:sysClr val="windowText" lastClr="000000"/>
      </a:dk1>
      <a:lt1>
        <a:sysClr val="window" lastClr="FFFFFF"/>
      </a:lt1>
      <a:dk2>
        <a:srgbClr val="63666A"/>
      </a:dk2>
      <a:lt2>
        <a:srgbClr val="E9EAEB"/>
      </a:lt2>
      <a:accent1>
        <a:srgbClr val="005AA8"/>
      </a:accent1>
      <a:accent2>
        <a:srgbClr val="0098D8"/>
      </a:accent2>
      <a:accent3>
        <a:srgbClr val="AAB0B6"/>
      </a:accent3>
      <a:accent4>
        <a:srgbClr val="536783"/>
      </a:accent4>
      <a:accent5>
        <a:srgbClr val="7490B6"/>
      </a:accent5>
      <a:accent6>
        <a:srgbClr val="BA0C2F"/>
      </a:accent6>
      <a:hlink>
        <a:srgbClr val="BA0C2F"/>
      </a:hlink>
      <a:folHlink>
        <a:srgbClr val="BA0C2F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СК 20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7F4F89BD7728B4797F07A899B868466" ma:contentTypeVersion="0" ma:contentTypeDescription="Создание документа." ma:contentTypeScope="" ma:versionID="8aef3ba763c8d59cde1e4591bcbbbd3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2f955febea7e716b4e91cddba1711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C68C7C-7164-49BC-B88F-9E6F2E057491}"/>
</file>

<file path=customXml/itemProps2.xml><?xml version="1.0" encoding="utf-8"?>
<ds:datastoreItem xmlns:ds="http://schemas.openxmlformats.org/officeDocument/2006/customXml" ds:itemID="{61288B8C-F70D-4008-A35B-241CB3F008D9}"/>
</file>

<file path=customXml/itemProps3.xml><?xml version="1.0" encoding="utf-8"?>
<ds:datastoreItem xmlns:ds="http://schemas.openxmlformats.org/officeDocument/2006/customXml" ds:itemID="{9B73C221-C884-4B3A-A7F5-B6EEB35D0F78}"/>
</file>

<file path=docProps/app.xml><?xml version="1.0" encoding="utf-8"?>
<Properties xmlns="http://schemas.openxmlformats.org/officeDocument/2006/extended-properties" xmlns:vt="http://schemas.openxmlformats.org/officeDocument/2006/docPropsVTypes">
  <TotalTime>6587</TotalTime>
  <Words>2154</Words>
  <Application>Microsoft Office PowerPoint</Application>
  <PresentationFormat>Экран (4:3)</PresentationFormat>
  <Paragraphs>550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22</vt:i4>
      </vt:variant>
    </vt:vector>
  </HeadingPairs>
  <TitlesOfParts>
    <vt:vector size="34" baseType="lpstr">
      <vt:lpstr>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1_Тема Office</vt:lpstr>
      <vt:lpstr>11_Тема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Место ВСК на рынке  страхования арбитражных управляющих</vt:lpstr>
      <vt:lpstr>Страхование ответственности арбитражных управляющих. Продажи по годам</vt:lpstr>
      <vt:lpstr>Заявленные убытки и выплаты:  2004 г. - 9 мес. 2015 г.</vt:lpstr>
      <vt:lpstr>Выплаты ВСК по договорам страхования АУ по годам </vt:lpstr>
      <vt:lpstr>ВСК. Уровень выплат (% от сборов) по годам</vt:lpstr>
      <vt:lpstr>Филиалы, сборы-выплаты за 10 лет,  неблагополучные филиалы (сортировка по объемам продаж)</vt:lpstr>
      <vt:lpstr>Текущая ситуация</vt:lpstr>
      <vt:lpstr>Выплаты 2015 г. по годам заключения договора страхования</vt:lpstr>
      <vt:lpstr>Выплаты по СРО (по 30.06.2015 включительно), «лидеры» по количеству</vt:lpstr>
      <vt:lpstr>Чем ситуация грозит арбитражным управляющим?</vt:lpstr>
      <vt:lpstr>Примеры превышения суммы заявляемых арбитражным управляющим претензий  над суммой страхового покрытия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Блинова Инна Германовна (ДСМ)</dc:creator>
  <cp:lastModifiedBy>Агаджанова Майя Вячеславовна</cp:lastModifiedBy>
  <cp:revision>203</cp:revision>
  <cp:lastPrinted>2015-03-17T11:55:35Z</cp:lastPrinted>
  <dcterms:created xsi:type="dcterms:W3CDTF">2015-03-11T06:54:30Z</dcterms:created>
  <dcterms:modified xsi:type="dcterms:W3CDTF">2015-11-25T16:49:09Z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0x01010017F4F89BD7728B4797F07A899B868466</vt:lpwstr>
  </property>
</Properties>
</file>